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4.jpg" ContentType="image/jp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6.jpg" ContentType="image/jpg"/>
  <Override PartName="/ppt/media/image33.jpg" ContentType="image/jpg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71"/>
  </p:notesMasterIdLst>
  <p:handoutMasterIdLst>
    <p:handoutMasterId r:id="rId72"/>
  </p:handoutMasterIdLst>
  <p:sldIdLst>
    <p:sldId id="572" r:id="rId5"/>
    <p:sldId id="314" r:id="rId6"/>
    <p:sldId id="332" r:id="rId7"/>
    <p:sldId id="326" r:id="rId8"/>
    <p:sldId id="325" r:id="rId9"/>
    <p:sldId id="367" r:id="rId10"/>
    <p:sldId id="375" r:id="rId11"/>
    <p:sldId id="385" r:id="rId12"/>
    <p:sldId id="562" r:id="rId13"/>
    <p:sldId id="315" r:id="rId14"/>
    <p:sldId id="360" r:id="rId15"/>
    <p:sldId id="378" r:id="rId16"/>
    <p:sldId id="269" r:id="rId17"/>
    <p:sldId id="270" r:id="rId18"/>
    <p:sldId id="272" r:id="rId19"/>
    <p:sldId id="273" r:id="rId20"/>
    <p:sldId id="559" r:id="rId21"/>
    <p:sldId id="560" r:id="rId22"/>
    <p:sldId id="561" r:id="rId23"/>
    <p:sldId id="277" r:id="rId24"/>
    <p:sldId id="279" r:id="rId25"/>
    <p:sldId id="285" r:id="rId26"/>
    <p:sldId id="386" r:id="rId27"/>
    <p:sldId id="286" r:id="rId28"/>
    <p:sldId id="287" r:id="rId29"/>
    <p:sldId id="288" r:id="rId30"/>
    <p:sldId id="289" r:id="rId31"/>
    <p:sldId id="290" r:id="rId32"/>
    <p:sldId id="382" r:id="rId33"/>
    <p:sldId id="337" r:id="rId34"/>
    <p:sldId id="263" r:id="rId35"/>
    <p:sldId id="264" r:id="rId36"/>
    <p:sldId id="351" r:id="rId37"/>
    <p:sldId id="329" r:id="rId38"/>
    <p:sldId id="353" r:id="rId39"/>
    <p:sldId id="356" r:id="rId40"/>
    <p:sldId id="389" r:id="rId41"/>
    <p:sldId id="291" r:id="rId42"/>
    <p:sldId id="292" r:id="rId43"/>
    <p:sldId id="567" r:id="rId44"/>
    <p:sldId id="568" r:id="rId45"/>
    <p:sldId id="565" r:id="rId46"/>
    <p:sldId id="295" r:id="rId47"/>
    <p:sldId id="532" r:id="rId48"/>
    <p:sldId id="391" r:id="rId49"/>
    <p:sldId id="298" r:id="rId50"/>
    <p:sldId id="299" r:id="rId51"/>
    <p:sldId id="300" r:id="rId52"/>
    <p:sldId id="535" r:id="rId53"/>
    <p:sldId id="536" r:id="rId54"/>
    <p:sldId id="318" r:id="rId55"/>
    <p:sldId id="336" r:id="rId56"/>
    <p:sldId id="319" r:id="rId57"/>
    <p:sldId id="570" r:id="rId58"/>
    <p:sldId id="571" r:id="rId59"/>
    <p:sldId id="320" r:id="rId60"/>
    <p:sldId id="569" r:id="rId61"/>
    <p:sldId id="387" r:id="rId62"/>
    <p:sldId id="304" r:id="rId63"/>
    <p:sldId id="305" r:id="rId64"/>
    <p:sldId id="306" r:id="rId65"/>
    <p:sldId id="307" r:id="rId66"/>
    <p:sldId id="308" r:id="rId67"/>
    <p:sldId id="309" r:id="rId68"/>
    <p:sldId id="573" r:id="rId69"/>
    <p:sldId id="574" r:id="rId7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3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9A95"/>
    <a:srgbClr val="690304"/>
    <a:srgbClr val="969696"/>
    <a:srgbClr val="382E25"/>
    <a:srgbClr val="C17945"/>
    <a:srgbClr val="31526A"/>
    <a:srgbClr val="252626"/>
    <a:srgbClr val="A6A6A6"/>
    <a:srgbClr val="C6BFBB"/>
    <a:srgbClr val="ED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669" autoAdjust="0"/>
    <p:restoredTop sz="94763" autoAdjust="0"/>
  </p:normalViewPr>
  <p:slideViewPr>
    <p:cSldViewPr snapToGrid="0" snapToObjects="1">
      <p:cViewPr varScale="1">
        <p:scale>
          <a:sx n="114" d="100"/>
          <a:sy n="114" d="100"/>
        </p:scale>
        <p:origin x="776" y="184"/>
      </p:cViewPr>
      <p:guideLst>
        <p:guide orient="horz" pos="4247"/>
        <p:guide pos="3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8" d="100"/>
        <a:sy n="128" d="100"/>
      </p:scale>
      <p:origin x="0" y="-9078"/>
    </p:cViewPr>
  </p:sorterViewPr>
  <p:notesViewPr>
    <p:cSldViewPr snapToGrid="0" snapToObjects="1">
      <p:cViewPr varScale="1">
        <p:scale>
          <a:sx n="154" d="100"/>
          <a:sy n="154" d="100"/>
        </p:scale>
        <p:origin x="5960" y="21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mailto:rapplega@iupui.edu" TargetMode="External"/><Relationship Id="rId7" Type="http://schemas.openxmlformats.org/officeDocument/2006/relationships/image" Target="../media/image37.svg"/><Relationship Id="rId2" Type="http://schemas.openxmlformats.org/officeDocument/2006/relationships/hyperlink" Target="mailto:mferguso@iupui.edu" TargetMode="External"/><Relationship Id="rId1" Type="http://schemas.openxmlformats.org/officeDocument/2006/relationships/hyperlink" Target="mailto:wmmiller@iupui.edu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hyperlink" Target="mailto:wmmiller@iupui.edu" TargetMode="External"/><Relationship Id="rId7" Type="http://schemas.openxmlformats.org/officeDocument/2006/relationships/image" Target="../media/image38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hyperlink" Target="mailto:mferguso@iupui.edu" TargetMode="External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openxmlformats.org/officeDocument/2006/relationships/hyperlink" Target="mailto:rapplega@iupui.ed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D16FA2-06A6-4B58-A20F-959AACEC5D2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C3A277-3FD0-4E2E-B4C3-90C12047CACD}">
      <dgm:prSet/>
      <dgm:spPr/>
      <dgm:t>
        <a:bodyPr/>
        <a:lstStyle/>
        <a:p>
          <a:r>
            <a:rPr lang="en-US"/>
            <a:t>Willie Miller</a:t>
          </a:r>
        </a:p>
      </dgm:t>
    </dgm:pt>
    <dgm:pt modelId="{FDE81F43-EA05-455C-A4A4-EF745637E5D3}" type="parTrans" cxnId="{84217B04-5E97-4CDD-9BF9-5214A56C2B02}">
      <dgm:prSet/>
      <dgm:spPr/>
      <dgm:t>
        <a:bodyPr/>
        <a:lstStyle/>
        <a:p>
          <a:endParaRPr lang="en-US"/>
        </a:p>
      </dgm:t>
    </dgm:pt>
    <dgm:pt modelId="{9A87B13F-2430-4D3B-B92E-1B3F6FBB139B}" type="sibTrans" cxnId="{84217B04-5E97-4CDD-9BF9-5214A56C2B02}">
      <dgm:prSet/>
      <dgm:spPr/>
      <dgm:t>
        <a:bodyPr/>
        <a:lstStyle/>
        <a:p>
          <a:endParaRPr lang="en-US"/>
        </a:p>
      </dgm:t>
    </dgm:pt>
    <dgm:pt modelId="{FDCD784D-2C19-4C0B-B4D0-C8360D2AFE7A}">
      <dgm:prSet/>
      <dgm:spPr/>
      <dgm:t>
        <a:bodyPr/>
        <a:lstStyle/>
        <a:p>
          <a:r>
            <a:rPr lang="en-US"/>
            <a:t>Faculty Advancement and Leadership Development Fellow</a:t>
          </a:r>
        </a:p>
      </dgm:t>
    </dgm:pt>
    <dgm:pt modelId="{8EF0BD0C-9C3C-4C7C-8E5D-8A720B78EE43}" type="parTrans" cxnId="{D5BBF83E-8763-4654-8A82-BD9FF44DD91F}">
      <dgm:prSet/>
      <dgm:spPr/>
      <dgm:t>
        <a:bodyPr/>
        <a:lstStyle/>
        <a:p>
          <a:endParaRPr lang="en-US"/>
        </a:p>
      </dgm:t>
    </dgm:pt>
    <dgm:pt modelId="{A38BA959-1069-4346-B9E7-328420C53CA9}" type="sibTrans" cxnId="{D5BBF83E-8763-4654-8A82-BD9FF44DD91F}">
      <dgm:prSet/>
      <dgm:spPr/>
      <dgm:t>
        <a:bodyPr/>
        <a:lstStyle/>
        <a:p>
          <a:endParaRPr lang="en-US"/>
        </a:p>
      </dgm:t>
    </dgm:pt>
    <dgm:pt modelId="{6CBBE4CE-4FFF-4EDF-902D-5198CACA7C1C}">
      <dgm:prSet/>
      <dgm:spPr/>
      <dgm:t>
        <a:bodyPr/>
        <a:lstStyle/>
        <a:p>
          <a:r>
            <a:rPr lang="en-US" u="sng">
              <a:hlinkClick xmlns:r="http://schemas.openxmlformats.org/officeDocument/2006/relationships" r:id="rId1"/>
            </a:rPr>
            <a:t>wmmiller@iupui.edu</a:t>
          </a:r>
          <a:endParaRPr lang="en-US"/>
        </a:p>
      </dgm:t>
    </dgm:pt>
    <dgm:pt modelId="{04BB0A60-2D50-4C56-AE13-93EDC7E4058E}" type="parTrans" cxnId="{BB68F342-4A24-48DF-A42E-D4C32B676ED6}">
      <dgm:prSet/>
      <dgm:spPr/>
      <dgm:t>
        <a:bodyPr/>
        <a:lstStyle/>
        <a:p>
          <a:endParaRPr lang="en-US"/>
        </a:p>
      </dgm:t>
    </dgm:pt>
    <dgm:pt modelId="{4C944BE2-F439-466B-A3D6-A5AF4755BA7B}" type="sibTrans" cxnId="{BB68F342-4A24-48DF-A42E-D4C32B676ED6}">
      <dgm:prSet/>
      <dgm:spPr/>
      <dgm:t>
        <a:bodyPr/>
        <a:lstStyle/>
        <a:p>
          <a:endParaRPr lang="en-US"/>
        </a:p>
      </dgm:t>
    </dgm:pt>
    <dgm:pt modelId="{D7AE6D7A-2653-4E72-98E1-025C790B1BC7}">
      <dgm:prSet/>
      <dgm:spPr/>
      <dgm:t>
        <a:bodyPr/>
        <a:lstStyle/>
        <a:p>
          <a:r>
            <a:rPr lang="en-US"/>
            <a:t>Margie Ferguson</a:t>
          </a:r>
        </a:p>
      </dgm:t>
    </dgm:pt>
    <dgm:pt modelId="{EF4112DA-814C-4256-9B6E-B6F3D9DF58A3}" type="parTrans" cxnId="{BE358A04-98FF-4E19-BFEC-98ECA7E713F6}">
      <dgm:prSet/>
      <dgm:spPr/>
      <dgm:t>
        <a:bodyPr/>
        <a:lstStyle/>
        <a:p>
          <a:endParaRPr lang="en-US"/>
        </a:p>
      </dgm:t>
    </dgm:pt>
    <dgm:pt modelId="{3DD7E621-E432-4286-A619-3B7A3F551579}" type="sibTrans" cxnId="{BE358A04-98FF-4E19-BFEC-98ECA7E713F6}">
      <dgm:prSet/>
      <dgm:spPr/>
      <dgm:t>
        <a:bodyPr/>
        <a:lstStyle/>
        <a:p>
          <a:endParaRPr lang="en-US"/>
        </a:p>
      </dgm:t>
    </dgm:pt>
    <dgm:pt modelId="{354F2E4B-F74A-4EAD-BB4E-7C903C333A38}">
      <dgm:prSet/>
      <dgm:spPr/>
      <dgm:t>
        <a:bodyPr/>
        <a:lstStyle/>
        <a:p>
          <a:r>
            <a:rPr lang="en-US"/>
            <a:t>Senior Associate Vice Chancellor for Academic Affairs</a:t>
          </a:r>
        </a:p>
      </dgm:t>
    </dgm:pt>
    <dgm:pt modelId="{5F5D6A0F-B47B-4EF4-929B-CB9A71FA3E47}" type="parTrans" cxnId="{D91972E4-62B6-4808-B6D0-0855E661F92F}">
      <dgm:prSet/>
      <dgm:spPr/>
      <dgm:t>
        <a:bodyPr/>
        <a:lstStyle/>
        <a:p>
          <a:endParaRPr lang="en-US"/>
        </a:p>
      </dgm:t>
    </dgm:pt>
    <dgm:pt modelId="{BB3FD725-9838-4EDD-BAA9-89FA99D273A6}" type="sibTrans" cxnId="{D91972E4-62B6-4808-B6D0-0855E661F92F}">
      <dgm:prSet/>
      <dgm:spPr/>
      <dgm:t>
        <a:bodyPr/>
        <a:lstStyle/>
        <a:p>
          <a:endParaRPr lang="en-US"/>
        </a:p>
      </dgm:t>
    </dgm:pt>
    <dgm:pt modelId="{7D041328-FE95-4FDC-BA88-3468DBA4C632}">
      <dgm:prSet/>
      <dgm:spPr/>
      <dgm:t>
        <a:bodyPr/>
        <a:lstStyle/>
        <a:p>
          <a:r>
            <a:rPr lang="en-US" u="sng">
              <a:hlinkClick xmlns:r="http://schemas.openxmlformats.org/officeDocument/2006/relationships" r:id="rId2"/>
            </a:rPr>
            <a:t>mferguso@iupui.edu</a:t>
          </a:r>
          <a:endParaRPr lang="en-US"/>
        </a:p>
      </dgm:t>
    </dgm:pt>
    <dgm:pt modelId="{49909B96-09D4-4D2A-A946-8BF5E8F007B9}" type="parTrans" cxnId="{08DB6580-3A14-46D6-97DA-9007246DBDC3}">
      <dgm:prSet/>
      <dgm:spPr/>
      <dgm:t>
        <a:bodyPr/>
        <a:lstStyle/>
        <a:p>
          <a:endParaRPr lang="en-US"/>
        </a:p>
      </dgm:t>
    </dgm:pt>
    <dgm:pt modelId="{804BA842-4858-4F14-92F6-B9EB594C28A9}" type="sibTrans" cxnId="{08DB6580-3A14-46D6-97DA-9007246DBDC3}">
      <dgm:prSet/>
      <dgm:spPr/>
      <dgm:t>
        <a:bodyPr/>
        <a:lstStyle/>
        <a:p>
          <a:endParaRPr lang="en-US"/>
        </a:p>
      </dgm:t>
    </dgm:pt>
    <dgm:pt modelId="{2CE5FB2A-00E2-43BC-BCEC-D544118264CC}">
      <dgm:prSet/>
      <dgm:spPr/>
      <dgm:t>
        <a:bodyPr/>
        <a:lstStyle/>
        <a:p>
          <a:r>
            <a:rPr lang="en-US"/>
            <a:t>Rachel Applegate</a:t>
          </a:r>
        </a:p>
      </dgm:t>
    </dgm:pt>
    <dgm:pt modelId="{29FCADB4-939D-4C6B-BE3E-8791040EC2EA}" type="parTrans" cxnId="{763BB36C-94AC-410B-B949-D7E88CC99C77}">
      <dgm:prSet/>
      <dgm:spPr/>
      <dgm:t>
        <a:bodyPr/>
        <a:lstStyle/>
        <a:p>
          <a:endParaRPr lang="en-US"/>
        </a:p>
      </dgm:t>
    </dgm:pt>
    <dgm:pt modelId="{C0E83465-A9B6-474E-A8BD-072E50D57686}" type="sibTrans" cxnId="{763BB36C-94AC-410B-B949-D7E88CC99C77}">
      <dgm:prSet/>
      <dgm:spPr/>
      <dgm:t>
        <a:bodyPr/>
        <a:lstStyle/>
        <a:p>
          <a:endParaRPr lang="en-US"/>
        </a:p>
      </dgm:t>
    </dgm:pt>
    <dgm:pt modelId="{6215FF60-F89F-404C-B0FB-F481FB6F27D3}">
      <dgm:prSet/>
      <dgm:spPr/>
      <dgm:t>
        <a:bodyPr/>
        <a:lstStyle/>
        <a:p>
          <a:r>
            <a:rPr lang="en-US"/>
            <a:t>Assistant Vice Chancellor for Faculty Affairs	</a:t>
          </a:r>
        </a:p>
      </dgm:t>
    </dgm:pt>
    <dgm:pt modelId="{7F368ACE-A3C2-4E63-8A0C-CEA2FB864DFC}" type="parTrans" cxnId="{448EF342-5109-42C6-BEE8-367038F7A606}">
      <dgm:prSet/>
      <dgm:spPr/>
      <dgm:t>
        <a:bodyPr/>
        <a:lstStyle/>
        <a:p>
          <a:endParaRPr lang="en-US"/>
        </a:p>
      </dgm:t>
    </dgm:pt>
    <dgm:pt modelId="{65E3DA8C-6F30-4F49-BF0A-C589D80A509B}" type="sibTrans" cxnId="{448EF342-5109-42C6-BEE8-367038F7A606}">
      <dgm:prSet/>
      <dgm:spPr/>
      <dgm:t>
        <a:bodyPr/>
        <a:lstStyle/>
        <a:p>
          <a:endParaRPr lang="en-US"/>
        </a:p>
      </dgm:t>
    </dgm:pt>
    <dgm:pt modelId="{E5AC32E2-6106-4ABE-9372-5AB267A5E093}">
      <dgm:prSet/>
      <dgm:spPr/>
      <dgm:t>
        <a:bodyPr/>
        <a:lstStyle/>
        <a:p>
          <a:r>
            <a:rPr lang="en-US" u="sng">
              <a:hlinkClick xmlns:r="http://schemas.openxmlformats.org/officeDocument/2006/relationships" r:id="rId3"/>
            </a:rPr>
            <a:t>rapplega@iupui.edu</a:t>
          </a:r>
          <a:endParaRPr lang="en-US"/>
        </a:p>
      </dgm:t>
    </dgm:pt>
    <dgm:pt modelId="{EEED6C1C-BA1E-435B-B60A-4D77AAD49F04}" type="parTrans" cxnId="{06012E7E-4FA9-4CCB-BCC5-A35E0B89F319}">
      <dgm:prSet/>
      <dgm:spPr/>
      <dgm:t>
        <a:bodyPr/>
        <a:lstStyle/>
        <a:p>
          <a:endParaRPr lang="en-US"/>
        </a:p>
      </dgm:t>
    </dgm:pt>
    <dgm:pt modelId="{82BFB5A3-CB5C-4C23-92D7-F710137E98C9}" type="sibTrans" cxnId="{06012E7E-4FA9-4CCB-BCC5-A35E0B89F319}">
      <dgm:prSet/>
      <dgm:spPr/>
      <dgm:t>
        <a:bodyPr/>
        <a:lstStyle/>
        <a:p>
          <a:endParaRPr lang="en-US"/>
        </a:p>
      </dgm:t>
    </dgm:pt>
    <dgm:pt modelId="{29DDB7A4-3282-495F-B470-E3215C75A75C}" type="pres">
      <dgm:prSet presAssocID="{FBD16FA2-06A6-4B58-A20F-959AACEC5D29}" presName="root" presStyleCnt="0">
        <dgm:presLayoutVars>
          <dgm:dir/>
          <dgm:resizeHandles val="exact"/>
        </dgm:presLayoutVars>
      </dgm:prSet>
      <dgm:spPr/>
    </dgm:pt>
    <dgm:pt modelId="{C1210302-AF0D-4B86-97BC-054CF0F88E05}" type="pres">
      <dgm:prSet presAssocID="{C2C3A277-3FD0-4E2E-B4C3-90C12047CACD}" presName="compNode" presStyleCnt="0"/>
      <dgm:spPr/>
    </dgm:pt>
    <dgm:pt modelId="{A95AA20E-7EFD-4D7F-87B1-85CC9D05E38D}" type="pres">
      <dgm:prSet presAssocID="{C2C3A277-3FD0-4E2E-B4C3-90C12047CACD}" presName="bgRect" presStyleLbl="bgShp" presStyleIdx="0" presStyleCnt="3"/>
      <dgm:spPr/>
    </dgm:pt>
    <dgm:pt modelId="{5BD6B50C-12BC-44A8-917F-5DDF473D75DD}" type="pres">
      <dgm:prSet presAssocID="{C2C3A277-3FD0-4E2E-B4C3-90C12047CACD}" presName="iconRect" presStyleLbl="node1" presStyleIdx="0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ducation"/>
        </a:ext>
      </dgm:extLst>
    </dgm:pt>
    <dgm:pt modelId="{B6AC6C69-AACD-4E45-AD2C-9068A6B95E0D}" type="pres">
      <dgm:prSet presAssocID="{C2C3A277-3FD0-4E2E-B4C3-90C12047CACD}" presName="spaceRect" presStyleCnt="0"/>
      <dgm:spPr/>
    </dgm:pt>
    <dgm:pt modelId="{7A1907AE-7B72-4E5B-88A7-A53A45320907}" type="pres">
      <dgm:prSet presAssocID="{C2C3A277-3FD0-4E2E-B4C3-90C12047CACD}" presName="parTx" presStyleLbl="revTx" presStyleIdx="0" presStyleCnt="6">
        <dgm:presLayoutVars>
          <dgm:chMax val="0"/>
          <dgm:chPref val="0"/>
        </dgm:presLayoutVars>
      </dgm:prSet>
      <dgm:spPr/>
    </dgm:pt>
    <dgm:pt modelId="{2FDEFC8E-9D00-40BF-801E-49278ED2A2D0}" type="pres">
      <dgm:prSet presAssocID="{C2C3A277-3FD0-4E2E-B4C3-90C12047CACD}" presName="desTx" presStyleLbl="revTx" presStyleIdx="1" presStyleCnt="6">
        <dgm:presLayoutVars/>
      </dgm:prSet>
      <dgm:spPr/>
    </dgm:pt>
    <dgm:pt modelId="{AB7E93D2-5114-444F-BD08-13ED5258149F}" type="pres">
      <dgm:prSet presAssocID="{9A87B13F-2430-4D3B-B92E-1B3F6FBB139B}" presName="sibTrans" presStyleCnt="0"/>
      <dgm:spPr/>
    </dgm:pt>
    <dgm:pt modelId="{9AFE8618-8A56-4D7B-8FB3-B9EC1598BBC9}" type="pres">
      <dgm:prSet presAssocID="{D7AE6D7A-2653-4E72-98E1-025C790B1BC7}" presName="compNode" presStyleCnt="0"/>
      <dgm:spPr/>
    </dgm:pt>
    <dgm:pt modelId="{FE118248-9426-4124-BFEE-EA70D133ADB0}" type="pres">
      <dgm:prSet presAssocID="{D7AE6D7A-2653-4E72-98E1-025C790B1BC7}" presName="bgRect" presStyleLbl="bgShp" presStyleIdx="1" presStyleCnt="3"/>
      <dgm:spPr/>
    </dgm:pt>
    <dgm:pt modelId="{B60823C8-703D-4492-8BB5-6AB8EBF535C5}" type="pres">
      <dgm:prSet presAssocID="{D7AE6D7A-2653-4E72-98E1-025C790B1BC7}" presName="iconRect" presStyleLbl="node1" presStyleIdx="1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 Mail"/>
        </a:ext>
      </dgm:extLst>
    </dgm:pt>
    <dgm:pt modelId="{92B9B353-F190-4634-A9AB-332727E17CA2}" type="pres">
      <dgm:prSet presAssocID="{D7AE6D7A-2653-4E72-98E1-025C790B1BC7}" presName="spaceRect" presStyleCnt="0"/>
      <dgm:spPr/>
    </dgm:pt>
    <dgm:pt modelId="{7E1114B1-F264-4AC6-B2D9-FD3DA4E982BA}" type="pres">
      <dgm:prSet presAssocID="{D7AE6D7A-2653-4E72-98E1-025C790B1BC7}" presName="parTx" presStyleLbl="revTx" presStyleIdx="2" presStyleCnt="6">
        <dgm:presLayoutVars>
          <dgm:chMax val="0"/>
          <dgm:chPref val="0"/>
        </dgm:presLayoutVars>
      </dgm:prSet>
      <dgm:spPr/>
    </dgm:pt>
    <dgm:pt modelId="{41C3072C-FE57-44C0-8415-5A505C5868FF}" type="pres">
      <dgm:prSet presAssocID="{D7AE6D7A-2653-4E72-98E1-025C790B1BC7}" presName="desTx" presStyleLbl="revTx" presStyleIdx="3" presStyleCnt="6">
        <dgm:presLayoutVars/>
      </dgm:prSet>
      <dgm:spPr/>
    </dgm:pt>
    <dgm:pt modelId="{98A16B63-8975-45D3-897B-77C78971306A}" type="pres">
      <dgm:prSet presAssocID="{3DD7E621-E432-4286-A619-3B7A3F551579}" presName="sibTrans" presStyleCnt="0"/>
      <dgm:spPr/>
    </dgm:pt>
    <dgm:pt modelId="{43B6DD71-3F44-424A-AA4D-FED646F00D82}" type="pres">
      <dgm:prSet presAssocID="{2CE5FB2A-00E2-43BC-BCEC-D544118264CC}" presName="compNode" presStyleCnt="0"/>
      <dgm:spPr/>
    </dgm:pt>
    <dgm:pt modelId="{E1C1B8D5-765C-4F2E-B722-928E4D0D7775}" type="pres">
      <dgm:prSet presAssocID="{2CE5FB2A-00E2-43BC-BCEC-D544118264CC}" presName="bgRect" presStyleLbl="bgShp" presStyleIdx="2" presStyleCnt="3"/>
      <dgm:spPr/>
    </dgm:pt>
    <dgm:pt modelId="{D80F0D12-B284-4435-8310-58A7F812CF79}" type="pres">
      <dgm:prSet presAssocID="{2CE5FB2A-00E2-43BC-BCEC-D544118264CC}" presName="iconRect" presStyleLbl="node1" presStyleIdx="2" presStyleCnt="3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il Reply"/>
        </a:ext>
      </dgm:extLst>
    </dgm:pt>
    <dgm:pt modelId="{C005009B-9C7E-422F-B468-E6A9755CACD5}" type="pres">
      <dgm:prSet presAssocID="{2CE5FB2A-00E2-43BC-BCEC-D544118264CC}" presName="spaceRect" presStyleCnt="0"/>
      <dgm:spPr/>
    </dgm:pt>
    <dgm:pt modelId="{9AA25F7A-D025-41EA-BB8E-51E9B9AD594F}" type="pres">
      <dgm:prSet presAssocID="{2CE5FB2A-00E2-43BC-BCEC-D544118264CC}" presName="parTx" presStyleLbl="revTx" presStyleIdx="4" presStyleCnt="6">
        <dgm:presLayoutVars>
          <dgm:chMax val="0"/>
          <dgm:chPref val="0"/>
        </dgm:presLayoutVars>
      </dgm:prSet>
      <dgm:spPr/>
    </dgm:pt>
    <dgm:pt modelId="{17795D2C-9BB0-4E10-AE1E-4C493EDEE0C5}" type="pres">
      <dgm:prSet presAssocID="{2CE5FB2A-00E2-43BC-BCEC-D544118264CC}" presName="desTx" presStyleLbl="revTx" presStyleIdx="5" presStyleCnt="6">
        <dgm:presLayoutVars/>
      </dgm:prSet>
      <dgm:spPr/>
    </dgm:pt>
  </dgm:ptLst>
  <dgm:cxnLst>
    <dgm:cxn modelId="{84217B04-5E97-4CDD-9BF9-5214A56C2B02}" srcId="{FBD16FA2-06A6-4B58-A20F-959AACEC5D29}" destId="{C2C3A277-3FD0-4E2E-B4C3-90C12047CACD}" srcOrd="0" destOrd="0" parTransId="{FDE81F43-EA05-455C-A4A4-EF745637E5D3}" sibTransId="{9A87B13F-2430-4D3B-B92E-1B3F6FBB139B}"/>
    <dgm:cxn modelId="{BE358A04-98FF-4E19-BFEC-98ECA7E713F6}" srcId="{FBD16FA2-06A6-4B58-A20F-959AACEC5D29}" destId="{D7AE6D7A-2653-4E72-98E1-025C790B1BC7}" srcOrd="1" destOrd="0" parTransId="{EF4112DA-814C-4256-9B6E-B6F3D9DF58A3}" sibTransId="{3DD7E621-E432-4286-A619-3B7A3F551579}"/>
    <dgm:cxn modelId="{C235841C-72A6-4DC9-BC21-C79A40F5FA9B}" type="presOf" srcId="{C2C3A277-3FD0-4E2E-B4C3-90C12047CACD}" destId="{7A1907AE-7B72-4E5B-88A7-A53A45320907}" srcOrd="0" destOrd="0" presId="urn:microsoft.com/office/officeart/2018/2/layout/IconVerticalSolidList"/>
    <dgm:cxn modelId="{CACC9123-5CC7-4312-9771-5B13F6C2A3E4}" type="presOf" srcId="{7D041328-FE95-4FDC-BA88-3468DBA4C632}" destId="{41C3072C-FE57-44C0-8415-5A505C5868FF}" srcOrd="0" destOrd="1" presId="urn:microsoft.com/office/officeart/2018/2/layout/IconVerticalSolidList"/>
    <dgm:cxn modelId="{69B3993A-E044-475D-874E-299B2267B25F}" type="presOf" srcId="{E5AC32E2-6106-4ABE-9372-5AB267A5E093}" destId="{17795D2C-9BB0-4E10-AE1E-4C493EDEE0C5}" srcOrd="0" destOrd="1" presId="urn:microsoft.com/office/officeart/2018/2/layout/IconVerticalSolidList"/>
    <dgm:cxn modelId="{FF5A433B-10E2-42FC-95C6-F3DA6F0FC521}" type="presOf" srcId="{6215FF60-F89F-404C-B0FB-F481FB6F27D3}" destId="{17795D2C-9BB0-4E10-AE1E-4C493EDEE0C5}" srcOrd="0" destOrd="0" presId="urn:microsoft.com/office/officeart/2018/2/layout/IconVerticalSolidList"/>
    <dgm:cxn modelId="{D5BBF83E-8763-4654-8A82-BD9FF44DD91F}" srcId="{C2C3A277-3FD0-4E2E-B4C3-90C12047CACD}" destId="{FDCD784D-2C19-4C0B-B4D0-C8360D2AFE7A}" srcOrd="0" destOrd="0" parTransId="{8EF0BD0C-9C3C-4C7C-8E5D-8A720B78EE43}" sibTransId="{A38BA959-1069-4346-B9E7-328420C53CA9}"/>
    <dgm:cxn modelId="{BB68F342-4A24-48DF-A42E-D4C32B676ED6}" srcId="{C2C3A277-3FD0-4E2E-B4C3-90C12047CACD}" destId="{6CBBE4CE-4FFF-4EDF-902D-5198CACA7C1C}" srcOrd="1" destOrd="0" parTransId="{04BB0A60-2D50-4C56-AE13-93EDC7E4058E}" sibTransId="{4C944BE2-F439-466B-A3D6-A5AF4755BA7B}"/>
    <dgm:cxn modelId="{448EF342-5109-42C6-BEE8-367038F7A606}" srcId="{2CE5FB2A-00E2-43BC-BCEC-D544118264CC}" destId="{6215FF60-F89F-404C-B0FB-F481FB6F27D3}" srcOrd="0" destOrd="0" parTransId="{7F368ACE-A3C2-4E63-8A0C-CEA2FB864DFC}" sibTransId="{65E3DA8C-6F30-4F49-BF0A-C589D80A509B}"/>
    <dgm:cxn modelId="{763BB36C-94AC-410B-B949-D7E88CC99C77}" srcId="{FBD16FA2-06A6-4B58-A20F-959AACEC5D29}" destId="{2CE5FB2A-00E2-43BC-BCEC-D544118264CC}" srcOrd="2" destOrd="0" parTransId="{29FCADB4-939D-4C6B-BE3E-8791040EC2EA}" sibTransId="{C0E83465-A9B6-474E-A8BD-072E50D57686}"/>
    <dgm:cxn modelId="{06012E7E-4FA9-4CCB-BCC5-A35E0B89F319}" srcId="{2CE5FB2A-00E2-43BC-BCEC-D544118264CC}" destId="{E5AC32E2-6106-4ABE-9372-5AB267A5E093}" srcOrd="1" destOrd="0" parTransId="{EEED6C1C-BA1E-435B-B60A-4D77AAD49F04}" sibTransId="{82BFB5A3-CB5C-4C23-92D7-F710137E98C9}"/>
    <dgm:cxn modelId="{08DB6580-3A14-46D6-97DA-9007246DBDC3}" srcId="{D7AE6D7A-2653-4E72-98E1-025C790B1BC7}" destId="{7D041328-FE95-4FDC-BA88-3468DBA4C632}" srcOrd="1" destOrd="0" parTransId="{49909B96-09D4-4D2A-A946-8BF5E8F007B9}" sibTransId="{804BA842-4858-4F14-92F6-B9EB594C28A9}"/>
    <dgm:cxn modelId="{05245C95-D8FB-400C-9268-F81A4EF07A54}" type="presOf" srcId="{FDCD784D-2C19-4C0B-B4D0-C8360D2AFE7A}" destId="{2FDEFC8E-9D00-40BF-801E-49278ED2A2D0}" srcOrd="0" destOrd="0" presId="urn:microsoft.com/office/officeart/2018/2/layout/IconVerticalSolidList"/>
    <dgm:cxn modelId="{2DC1D09B-3914-4BFD-8FE8-1F60839013FC}" type="presOf" srcId="{FBD16FA2-06A6-4B58-A20F-959AACEC5D29}" destId="{29DDB7A4-3282-495F-B470-E3215C75A75C}" srcOrd="0" destOrd="0" presId="urn:microsoft.com/office/officeart/2018/2/layout/IconVerticalSolidList"/>
    <dgm:cxn modelId="{E6FAC8A5-09ED-4600-8555-F300C9DACC09}" type="presOf" srcId="{2CE5FB2A-00E2-43BC-BCEC-D544118264CC}" destId="{9AA25F7A-D025-41EA-BB8E-51E9B9AD594F}" srcOrd="0" destOrd="0" presId="urn:microsoft.com/office/officeart/2018/2/layout/IconVerticalSolidList"/>
    <dgm:cxn modelId="{CE4FA9BF-5C0D-421A-A2DE-944558FCBC48}" type="presOf" srcId="{6CBBE4CE-4FFF-4EDF-902D-5198CACA7C1C}" destId="{2FDEFC8E-9D00-40BF-801E-49278ED2A2D0}" srcOrd="0" destOrd="1" presId="urn:microsoft.com/office/officeart/2018/2/layout/IconVerticalSolidList"/>
    <dgm:cxn modelId="{ED756CD9-D648-4DA6-8778-5D1DE54B3783}" type="presOf" srcId="{D7AE6D7A-2653-4E72-98E1-025C790B1BC7}" destId="{7E1114B1-F264-4AC6-B2D9-FD3DA4E982BA}" srcOrd="0" destOrd="0" presId="urn:microsoft.com/office/officeart/2018/2/layout/IconVerticalSolidList"/>
    <dgm:cxn modelId="{D91972E4-62B6-4808-B6D0-0855E661F92F}" srcId="{D7AE6D7A-2653-4E72-98E1-025C790B1BC7}" destId="{354F2E4B-F74A-4EAD-BB4E-7C903C333A38}" srcOrd="0" destOrd="0" parTransId="{5F5D6A0F-B47B-4EF4-929B-CB9A71FA3E47}" sibTransId="{BB3FD725-9838-4EDD-BAA9-89FA99D273A6}"/>
    <dgm:cxn modelId="{0B52E1EC-2DB5-451C-8624-F4E757709992}" type="presOf" srcId="{354F2E4B-F74A-4EAD-BB4E-7C903C333A38}" destId="{41C3072C-FE57-44C0-8415-5A505C5868FF}" srcOrd="0" destOrd="0" presId="urn:microsoft.com/office/officeart/2018/2/layout/IconVerticalSolidList"/>
    <dgm:cxn modelId="{B8EAEF6D-3FF8-40E8-A189-F2EF6503E87E}" type="presParOf" srcId="{29DDB7A4-3282-495F-B470-E3215C75A75C}" destId="{C1210302-AF0D-4B86-97BC-054CF0F88E05}" srcOrd="0" destOrd="0" presId="urn:microsoft.com/office/officeart/2018/2/layout/IconVerticalSolidList"/>
    <dgm:cxn modelId="{8F204934-CD11-446B-A301-3C1D097F9224}" type="presParOf" srcId="{C1210302-AF0D-4B86-97BC-054CF0F88E05}" destId="{A95AA20E-7EFD-4D7F-87B1-85CC9D05E38D}" srcOrd="0" destOrd="0" presId="urn:microsoft.com/office/officeart/2018/2/layout/IconVerticalSolidList"/>
    <dgm:cxn modelId="{3BC106EA-0FBB-4201-B8C5-FA9FA0C0ED00}" type="presParOf" srcId="{C1210302-AF0D-4B86-97BC-054CF0F88E05}" destId="{5BD6B50C-12BC-44A8-917F-5DDF473D75DD}" srcOrd="1" destOrd="0" presId="urn:microsoft.com/office/officeart/2018/2/layout/IconVerticalSolidList"/>
    <dgm:cxn modelId="{E3F26F96-3CDF-4BA5-A45D-70EDE6923D86}" type="presParOf" srcId="{C1210302-AF0D-4B86-97BC-054CF0F88E05}" destId="{B6AC6C69-AACD-4E45-AD2C-9068A6B95E0D}" srcOrd="2" destOrd="0" presId="urn:microsoft.com/office/officeart/2018/2/layout/IconVerticalSolidList"/>
    <dgm:cxn modelId="{6B65AD8B-6B08-4D54-BE46-931714032C2B}" type="presParOf" srcId="{C1210302-AF0D-4B86-97BC-054CF0F88E05}" destId="{7A1907AE-7B72-4E5B-88A7-A53A45320907}" srcOrd="3" destOrd="0" presId="urn:microsoft.com/office/officeart/2018/2/layout/IconVerticalSolidList"/>
    <dgm:cxn modelId="{4F18829D-9585-4C95-80A2-80A7711B8395}" type="presParOf" srcId="{C1210302-AF0D-4B86-97BC-054CF0F88E05}" destId="{2FDEFC8E-9D00-40BF-801E-49278ED2A2D0}" srcOrd="4" destOrd="0" presId="urn:microsoft.com/office/officeart/2018/2/layout/IconVerticalSolidList"/>
    <dgm:cxn modelId="{CBCB3521-9501-4BA7-B70E-62254E7EBF40}" type="presParOf" srcId="{29DDB7A4-3282-495F-B470-E3215C75A75C}" destId="{AB7E93D2-5114-444F-BD08-13ED5258149F}" srcOrd="1" destOrd="0" presId="urn:microsoft.com/office/officeart/2018/2/layout/IconVerticalSolidList"/>
    <dgm:cxn modelId="{7A9FAB08-7D09-4665-B076-509B3B9C0739}" type="presParOf" srcId="{29DDB7A4-3282-495F-B470-E3215C75A75C}" destId="{9AFE8618-8A56-4D7B-8FB3-B9EC1598BBC9}" srcOrd="2" destOrd="0" presId="urn:microsoft.com/office/officeart/2018/2/layout/IconVerticalSolidList"/>
    <dgm:cxn modelId="{6B6E8576-178D-43D9-B355-0EAE7F763E49}" type="presParOf" srcId="{9AFE8618-8A56-4D7B-8FB3-B9EC1598BBC9}" destId="{FE118248-9426-4124-BFEE-EA70D133ADB0}" srcOrd="0" destOrd="0" presId="urn:microsoft.com/office/officeart/2018/2/layout/IconVerticalSolidList"/>
    <dgm:cxn modelId="{75399FF9-91C5-4F3B-9960-5B31FBC01B79}" type="presParOf" srcId="{9AFE8618-8A56-4D7B-8FB3-B9EC1598BBC9}" destId="{B60823C8-703D-4492-8BB5-6AB8EBF535C5}" srcOrd="1" destOrd="0" presId="urn:microsoft.com/office/officeart/2018/2/layout/IconVerticalSolidList"/>
    <dgm:cxn modelId="{59E83A6D-22D9-44D0-ADBA-17E7F23734D7}" type="presParOf" srcId="{9AFE8618-8A56-4D7B-8FB3-B9EC1598BBC9}" destId="{92B9B353-F190-4634-A9AB-332727E17CA2}" srcOrd="2" destOrd="0" presId="urn:microsoft.com/office/officeart/2018/2/layout/IconVerticalSolidList"/>
    <dgm:cxn modelId="{B46F467D-0045-4BF9-BC9C-EBECB1CBB020}" type="presParOf" srcId="{9AFE8618-8A56-4D7B-8FB3-B9EC1598BBC9}" destId="{7E1114B1-F264-4AC6-B2D9-FD3DA4E982BA}" srcOrd="3" destOrd="0" presId="urn:microsoft.com/office/officeart/2018/2/layout/IconVerticalSolidList"/>
    <dgm:cxn modelId="{611B3DA9-3D08-47EA-8AB5-E75B12C060BD}" type="presParOf" srcId="{9AFE8618-8A56-4D7B-8FB3-B9EC1598BBC9}" destId="{41C3072C-FE57-44C0-8415-5A505C5868FF}" srcOrd="4" destOrd="0" presId="urn:microsoft.com/office/officeart/2018/2/layout/IconVerticalSolidList"/>
    <dgm:cxn modelId="{8BE307DB-A856-4EE4-832A-BF59FDF14E0E}" type="presParOf" srcId="{29DDB7A4-3282-495F-B470-E3215C75A75C}" destId="{98A16B63-8975-45D3-897B-77C78971306A}" srcOrd="3" destOrd="0" presId="urn:microsoft.com/office/officeart/2018/2/layout/IconVerticalSolidList"/>
    <dgm:cxn modelId="{A805CCCB-8650-49E0-83A9-3BB0FAD420AC}" type="presParOf" srcId="{29DDB7A4-3282-495F-B470-E3215C75A75C}" destId="{43B6DD71-3F44-424A-AA4D-FED646F00D82}" srcOrd="4" destOrd="0" presId="urn:microsoft.com/office/officeart/2018/2/layout/IconVerticalSolidList"/>
    <dgm:cxn modelId="{F4367488-94FF-4D97-B846-91F790CA0A01}" type="presParOf" srcId="{43B6DD71-3F44-424A-AA4D-FED646F00D82}" destId="{E1C1B8D5-765C-4F2E-B722-928E4D0D7775}" srcOrd="0" destOrd="0" presId="urn:microsoft.com/office/officeart/2018/2/layout/IconVerticalSolidList"/>
    <dgm:cxn modelId="{A2C3E6B4-74A3-43A5-BD11-56D57EC19AF8}" type="presParOf" srcId="{43B6DD71-3F44-424A-AA4D-FED646F00D82}" destId="{D80F0D12-B284-4435-8310-58A7F812CF79}" srcOrd="1" destOrd="0" presId="urn:microsoft.com/office/officeart/2018/2/layout/IconVerticalSolidList"/>
    <dgm:cxn modelId="{4BC08AB0-8807-46AD-94C1-CE3D69C2A474}" type="presParOf" srcId="{43B6DD71-3F44-424A-AA4D-FED646F00D82}" destId="{C005009B-9C7E-422F-B468-E6A9755CACD5}" srcOrd="2" destOrd="0" presId="urn:microsoft.com/office/officeart/2018/2/layout/IconVerticalSolidList"/>
    <dgm:cxn modelId="{827A5B39-A95C-426C-BBBC-DC477681A1E6}" type="presParOf" srcId="{43B6DD71-3F44-424A-AA4D-FED646F00D82}" destId="{9AA25F7A-D025-41EA-BB8E-51E9B9AD594F}" srcOrd="3" destOrd="0" presId="urn:microsoft.com/office/officeart/2018/2/layout/IconVerticalSolidList"/>
    <dgm:cxn modelId="{36A92618-D44A-4AF4-BDC3-77C63E0D1121}" type="presParOf" srcId="{43B6DD71-3F44-424A-AA4D-FED646F00D82}" destId="{17795D2C-9BB0-4E10-AE1E-4C493EDEE0C5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AA20E-7EFD-4D7F-87B1-85CC9D05E38D}">
      <dsp:nvSpPr>
        <dsp:cNvPr id="0" name=""/>
        <dsp:cNvSpPr/>
      </dsp:nvSpPr>
      <dsp:spPr>
        <a:xfrm>
          <a:off x="0" y="442"/>
          <a:ext cx="7859185" cy="10365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D6B50C-12BC-44A8-917F-5DDF473D75DD}">
      <dsp:nvSpPr>
        <dsp:cNvPr id="0" name=""/>
        <dsp:cNvSpPr/>
      </dsp:nvSpPr>
      <dsp:spPr>
        <a:xfrm>
          <a:off x="313562" y="233671"/>
          <a:ext cx="570114" cy="5701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1907AE-7B72-4E5B-88A7-A53A45320907}">
      <dsp:nvSpPr>
        <dsp:cNvPr id="0" name=""/>
        <dsp:cNvSpPr/>
      </dsp:nvSpPr>
      <dsp:spPr>
        <a:xfrm>
          <a:off x="1197240" y="442"/>
          <a:ext cx="3536633" cy="1036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704" tIns="109704" rIns="109704" bIns="10970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Willie Miller</a:t>
          </a:r>
        </a:p>
      </dsp:txBody>
      <dsp:txXfrm>
        <a:off x="1197240" y="442"/>
        <a:ext cx="3536633" cy="1036571"/>
      </dsp:txXfrm>
    </dsp:sp>
    <dsp:sp modelId="{2FDEFC8E-9D00-40BF-801E-49278ED2A2D0}">
      <dsp:nvSpPr>
        <dsp:cNvPr id="0" name=""/>
        <dsp:cNvSpPr/>
      </dsp:nvSpPr>
      <dsp:spPr>
        <a:xfrm>
          <a:off x="4733873" y="442"/>
          <a:ext cx="3125311" cy="1036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704" tIns="109704" rIns="109704" bIns="10970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Faculty Advancement and Leadership Development Fellow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u="sng" kern="1200">
              <a:hlinkClick xmlns:r="http://schemas.openxmlformats.org/officeDocument/2006/relationships" r:id="rId3"/>
            </a:rPr>
            <a:t>wmmiller@iupui.edu</a:t>
          </a:r>
          <a:endParaRPr lang="en-US" sz="1500" kern="1200"/>
        </a:p>
      </dsp:txBody>
      <dsp:txXfrm>
        <a:off x="4733873" y="442"/>
        <a:ext cx="3125311" cy="1036571"/>
      </dsp:txXfrm>
    </dsp:sp>
    <dsp:sp modelId="{FE118248-9426-4124-BFEE-EA70D133ADB0}">
      <dsp:nvSpPr>
        <dsp:cNvPr id="0" name=""/>
        <dsp:cNvSpPr/>
      </dsp:nvSpPr>
      <dsp:spPr>
        <a:xfrm>
          <a:off x="0" y="1296157"/>
          <a:ext cx="7859185" cy="10365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823C8-703D-4492-8BB5-6AB8EBF535C5}">
      <dsp:nvSpPr>
        <dsp:cNvPr id="0" name=""/>
        <dsp:cNvSpPr/>
      </dsp:nvSpPr>
      <dsp:spPr>
        <a:xfrm>
          <a:off x="313562" y="1529386"/>
          <a:ext cx="570114" cy="57011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1114B1-F264-4AC6-B2D9-FD3DA4E982BA}">
      <dsp:nvSpPr>
        <dsp:cNvPr id="0" name=""/>
        <dsp:cNvSpPr/>
      </dsp:nvSpPr>
      <dsp:spPr>
        <a:xfrm>
          <a:off x="1197240" y="1296157"/>
          <a:ext cx="3536633" cy="1036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704" tIns="109704" rIns="109704" bIns="10970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Margie Ferguson</a:t>
          </a:r>
        </a:p>
      </dsp:txBody>
      <dsp:txXfrm>
        <a:off x="1197240" y="1296157"/>
        <a:ext cx="3536633" cy="1036571"/>
      </dsp:txXfrm>
    </dsp:sp>
    <dsp:sp modelId="{41C3072C-FE57-44C0-8415-5A505C5868FF}">
      <dsp:nvSpPr>
        <dsp:cNvPr id="0" name=""/>
        <dsp:cNvSpPr/>
      </dsp:nvSpPr>
      <dsp:spPr>
        <a:xfrm>
          <a:off x="4733873" y="1296157"/>
          <a:ext cx="3125311" cy="1036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704" tIns="109704" rIns="109704" bIns="10970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Senior Associate Vice Chancellor for Academic Affairs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u="sng" kern="1200">
              <a:hlinkClick xmlns:r="http://schemas.openxmlformats.org/officeDocument/2006/relationships" r:id="rId6"/>
            </a:rPr>
            <a:t>mferguso@iupui.edu</a:t>
          </a:r>
          <a:endParaRPr lang="en-US" sz="1500" kern="1200"/>
        </a:p>
      </dsp:txBody>
      <dsp:txXfrm>
        <a:off x="4733873" y="1296157"/>
        <a:ext cx="3125311" cy="1036571"/>
      </dsp:txXfrm>
    </dsp:sp>
    <dsp:sp modelId="{E1C1B8D5-765C-4F2E-B722-928E4D0D7775}">
      <dsp:nvSpPr>
        <dsp:cNvPr id="0" name=""/>
        <dsp:cNvSpPr/>
      </dsp:nvSpPr>
      <dsp:spPr>
        <a:xfrm>
          <a:off x="0" y="2591872"/>
          <a:ext cx="7859185" cy="10365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0F0D12-B284-4435-8310-58A7F812CF79}">
      <dsp:nvSpPr>
        <dsp:cNvPr id="0" name=""/>
        <dsp:cNvSpPr/>
      </dsp:nvSpPr>
      <dsp:spPr>
        <a:xfrm>
          <a:off x="313562" y="2825100"/>
          <a:ext cx="570114" cy="5701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A25F7A-D025-41EA-BB8E-51E9B9AD594F}">
      <dsp:nvSpPr>
        <dsp:cNvPr id="0" name=""/>
        <dsp:cNvSpPr/>
      </dsp:nvSpPr>
      <dsp:spPr>
        <a:xfrm>
          <a:off x="1197240" y="2591872"/>
          <a:ext cx="3536633" cy="1036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704" tIns="109704" rIns="109704" bIns="10970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Rachel Applegate</a:t>
          </a:r>
        </a:p>
      </dsp:txBody>
      <dsp:txXfrm>
        <a:off x="1197240" y="2591872"/>
        <a:ext cx="3536633" cy="1036571"/>
      </dsp:txXfrm>
    </dsp:sp>
    <dsp:sp modelId="{17795D2C-9BB0-4E10-AE1E-4C493EDEE0C5}">
      <dsp:nvSpPr>
        <dsp:cNvPr id="0" name=""/>
        <dsp:cNvSpPr/>
      </dsp:nvSpPr>
      <dsp:spPr>
        <a:xfrm>
          <a:off x="4733873" y="2591872"/>
          <a:ext cx="3125311" cy="1036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704" tIns="109704" rIns="109704" bIns="10970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Assistant Vice Chancellor for Faculty Affairs	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u="sng" kern="1200">
              <a:hlinkClick xmlns:r="http://schemas.openxmlformats.org/officeDocument/2006/relationships" r:id="rId9"/>
            </a:rPr>
            <a:t>rapplega@iupui.edu</a:t>
          </a:r>
          <a:endParaRPr lang="en-US" sz="1500" kern="1200"/>
        </a:p>
      </dsp:txBody>
      <dsp:txXfrm>
        <a:off x="4733873" y="2591872"/>
        <a:ext cx="3125311" cy="1036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7859BD-4604-2843-976C-9F2DEE3C79DB}" type="datetimeFigureOut">
              <a:rPr lang="en-US" smtClean="0"/>
              <a:t>9/7/23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EB64456-6A4C-DF40-836A-7ED7CB722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83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108F45-8DB7-E449-85E4-EC04F96DF3AA}" type="datetimeFigureOut">
              <a:rPr lang="en-US" smtClean="0"/>
              <a:t>9/7/23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06D261-4ACC-5E49-97C5-9D8FD2D9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45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6D261-4ACC-5E49-97C5-9D8FD2D9A3A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14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balance case-binned, a candidate may not have dissemination that has gone through </a:t>
            </a:r>
            <a:r>
              <a:rPr lang="en-US"/>
              <a:t>a peer-review process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6D261-4ACC-5E49-97C5-9D8FD2D9A3A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45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6D261-4ACC-5E49-97C5-9D8FD2D9A3AF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77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02904" y="3688697"/>
            <a:ext cx="7942596" cy="1485992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 spc="0" baseline="0">
                <a:solidFill>
                  <a:schemeClr val="bg1"/>
                </a:solidFill>
                <a:latin typeface="BentonSans Regular" panose="02000504020000020004" pitchFamily="2" charset="0"/>
                <a:cs typeface="Arial"/>
              </a:defRPr>
            </a:lvl1pPr>
          </a:lstStyle>
          <a:p>
            <a:r>
              <a:rPr lang="en-US" dirty="0"/>
              <a:t>Unnecessarily extra long title of presentation</a:t>
            </a:r>
          </a:p>
        </p:txBody>
      </p:sp>
      <p:sp>
        <p:nvSpPr>
          <p:cNvPr id="11" name="Text Placeholder 1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30694" y="6279762"/>
            <a:ext cx="7734222" cy="370205"/>
          </a:xfrm>
        </p:spPr>
        <p:txBody>
          <a:bodyPr anchor="ctr">
            <a:noAutofit/>
          </a:bodyPr>
          <a:lstStyle>
            <a:lvl1pPr marL="0" indent="0">
              <a:buNone/>
              <a:defRPr sz="1100" b="1" spc="80" baseline="0">
                <a:solidFill>
                  <a:srgbClr val="A6A6A6"/>
                </a:solidFill>
                <a:latin typeface="BentonSans Regular" panose="02000504020000020004" pitchFamily="2" charset="0"/>
                <a:cs typeface="Arial"/>
              </a:defRPr>
            </a:lvl1pPr>
          </a:lstStyle>
          <a:p>
            <a:pPr lvl="0"/>
            <a:r>
              <a:rPr lang="en-US" dirty="0"/>
              <a:t>IUPUI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30694" y="3301283"/>
            <a:ext cx="7914806" cy="336549"/>
          </a:xfrm>
        </p:spPr>
        <p:txBody>
          <a:bodyPr anchor="ctr">
            <a:noAutofit/>
          </a:bodyPr>
          <a:lstStyle>
            <a:lvl1pPr marL="0" indent="0">
              <a:buNone/>
              <a:defRPr sz="1800" b="0" spc="0" baseline="0">
                <a:solidFill>
                  <a:srgbClr val="A6A6A6"/>
                </a:solidFill>
                <a:latin typeface="BentonSans Regular" panose="02000504020000020004" pitchFamily="2" charset="0"/>
                <a:cs typeface="Arial"/>
              </a:defRPr>
            </a:lvl1pPr>
          </a:lstStyle>
          <a:p>
            <a:pPr lvl="0"/>
            <a:r>
              <a:rPr lang="en-US" dirty="0"/>
              <a:t>SUBHEAD OR NAME OF SCHOOL, DEPARTMENT, OR UNIT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21014" y="-72571"/>
            <a:ext cx="950609" cy="2766507"/>
            <a:chOff x="633305" y="-72571"/>
            <a:chExt cx="950609" cy="2766507"/>
          </a:xfrm>
        </p:grpSpPr>
        <p:sp>
          <p:nvSpPr>
            <p:cNvPr id="6" name="Rectangle 5"/>
            <p:cNvSpPr/>
            <p:nvPr userDrawn="1"/>
          </p:nvSpPr>
          <p:spPr>
            <a:xfrm>
              <a:off x="633305" y="-72571"/>
              <a:ext cx="950609" cy="2766507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trident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009" y="1730375"/>
              <a:ext cx="634481" cy="800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665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85" dirty="0"/>
              <a:t>IUPUI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8793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 u="sng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85" dirty="0"/>
              <a:t>IUPUI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530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97564" y="1953234"/>
            <a:ext cx="3429635" cy="3878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45522" y="1231645"/>
            <a:ext cx="2891154" cy="422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69030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85" dirty="0"/>
              <a:t>IUPUI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9764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410325"/>
          </a:xfrm>
          <a:custGeom>
            <a:avLst/>
            <a:gdLst/>
            <a:ahLst/>
            <a:cxnLst/>
            <a:rect l="l" t="t" r="r" b="b"/>
            <a:pathLst>
              <a:path w="9144000" h="6410325">
                <a:moveTo>
                  <a:pt x="0" y="6409944"/>
                </a:moveTo>
                <a:lnTo>
                  <a:pt x="9144000" y="6409944"/>
                </a:lnTo>
                <a:lnTo>
                  <a:pt x="9144000" y="0"/>
                </a:lnTo>
                <a:lnTo>
                  <a:pt x="0" y="0"/>
                </a:lnTo>
                <a:lnTo>
                  <a:pt x="0" y="6409944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09944"/>
            <a:ext cx="635635" cy="448309"/>
          </a:xfrm>
          <a:custGeom>
            <a:avLst/>
            <a:gdLst/>
            <a:ahLst/>
            <a:cxnLst/>
            <a:rect l="l" t="t" r="r" b="b"/>
            <a:pathLst>
              <a:path w="635635" h="448309">
                <a:moveTo>
                  <a:pt x="0" y="448055"/>
                </a:moveTo>
                <a:lnTo>
                  <a:pt x="635508" y="448055"/>
                </a:lnTo>
                <a:lnTo>
                  <a:pt x="635508" y="0"/>
                </a:lnTo>
                <a:lnTo>
                  <a:pt x="0" y="0"/>
                </a:lnTo>
                <a:lnTo>
                  <a:pt x="0" y="448055"/>
                </a:lnTo>
                <a:close/>
              </a:path>
            </a:pathLst>
          </a:custGeom>
          <a:solidFill>
            <a:srgbClr val="6903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22604" y="6409943"/>
            <a:ext cx="8121650" cy="448309"/>
          </a:xfrm>
          <a:custGeom>
            <a:avLst/>
            <a:gdLst/>
            <a:ahLst/>
            <a:cxnLst/>
            <a:rect l="l" t="t" r="r" b="b"/>
            <a:pathLst>
              <a:path w="8121650" h="448309">
                <a:moveTo>
                  <a:pt x="0" y="448055"/>
                </a:moveTo>
                <a:lnTo>
                  <a:pt x="8121396" y="448055"/>
                </a:lnTo>
                <a:lnTo>
                  <a:pt x="8121396" y="0"/>
                </a:lnTo>
                <a:lnTo>
                  <a:pt x="0" y="0"/>
                </a:lnTo>
                <a:lnTo>
                  <a:pt x="0" y="448055"/>
                </a:lnTo>
                <a:close/>
              </a:path>
            </a:pathLst>
          </a:custGeom>
          <a:solidFill>
            <a:srgbClr val="6903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35508" y="6336791"/>
            <a:ext cx="387350" cy="521334"/>
          </a:xfrm>
          <a:custGeom>
            <a:avLst/>
            <a:gdLst/>
            <a:ahLst/>
            <a:cxnLst/>
            <a:rect l="l" t="t" r="r" b="b"/>
            <a:pathLst>
              <a:path w="387350" h="521334">
                <a:moveTo>
                  <a:pt x="387095" y="0"/>
                </a:moveTo>
                <a:lnTo>
                  <a:pt x="0" y="0"/>
                </a:lnTo>
                <a:lnTo>
                  <a:pt x="0" y="521208"/>
                </a:lnTo>
                <a:lnTo>
                  <a:pt x="387095" y="521208"/>
                </a:lnTo>
                <a:lnTo>
                  <a:pt x="387095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99516" y="6402050"/>
            <a:ext cx="258445" cy="328295"/>
          </a:xfrm>
          <a:custGeom>
            <a:avLst/>
            <a:gdLst/>
            <a:ahLst/>
            <a:cxnLst/>
            <a:rect l="l" t="t" r="r" b="b"/>
            <a:pathLst>
              <a:path w="258444" h="328295">
                <a:moveTo>
                  <a:pt x="176323" y="327932"/>
                </a:moveTo>
                <a:lnTo>
                  <a:pt x="81783" y="327932"/>
                </a:lnTo>
                <a:lnTo>
                  <a:pt x="81783" y="296462"/>
                </a:lnTo>
                <a:lnTo>
                  <a:pt x="100541" y="296462"/>
                </a:lnTo>
                <a:lnTo>
                  <a:pt x="100541" y="258653"/>
                </a:lnTo>
                <a:lnTo>
                  <a:pt x="48269" y="258653"/>
                </a:lnTo>
                <a:lnTo>
                  <a:pt x="18757" y="228857"/>
                </a:lnTo>
                <a:lnTo>
                  <a:pt x="18757" y="69358"/>
                </a:lnTo>
                <a:lnTo>
                  <a:pt x="0" y="69358"/>
                </a:lnTo>
                <a:lnTo>
                  <a:pt x="0" y="44068"/>
                </a:lnTo>
                <a:lnTo>
                  <a:pt x="81783" y="44068"/>
                </a:lnTo>
                <a:lnTo>
                  <a:pt x="81783" y="69358"/>
                </a:lnTo>
                <a:lnTo>
                  <a:pt x="62776" y="69358"/>
                </a:lnTo>
                <a:lnTo>
                  <a:pt x="62776" y="208074"/>
                </a:lnTo>
                <a:lnTo>
                  <a:pt x="100541" y="208074"/>
                </a:lnTo>
                <a:lnTo>
                  <a:pt x="100541" y="25289"/>
                </a:lnTo>
                <a:lnTo>
                  <a:pt x="81783" y="25289"/>
                </a:lnTo>
                <a:lnTo>
                  <a:pt x="81783" y="0"/>
                </a:lnTo>
                <a:lnTo>
                  <a:pt x="176323" y="0"/>
                </a:lnTo>
                <a:lnTo>
                  <a:pt x="176323" y="25289"/>
                </a:lnTo>
                <a:lnTo>
                  <a:pt x="157314" y="25289"/>
                </a:lnTo>
                <a:lnTo>
                  <a:pt x="157314" y="208074"/>
                </a:lnTo>
                <a:lnTo>
                  <a:pt x="195080" y="208074"/>
                </a:lnTo>
                <a:lnTo>
                  <a:pt x="195080" y="69358"/>
                </a:lnTo>
                <a:lnTo>
                  <a:pt x="176323" y="69358"/>
                </a:lnTo>
                <a:lnTo>
                  <a:pt x="176323" y="44068"/>
                </a:lnTo>
                <a:lnTo>
                  <a:pt x="258106" y="44068"/>
                </a:lnTo>
                <a:lnTo>
                  <a:pt x="258106" y="69358"/>
                </a:lnTo>
                <a:lnTo>
                  <a:pt x="239099" y="69358"/>
                </a:lnTo>
                <a:lnTo>
                  <a:pt x="239099" y="228857"/>
                </a:lnTo>
                <a:lnTo>
                  <a:pt x="209586" y="258653"/>
                </a:lnTo>
                <a:lnTo>
                  <a:pt x="157314" y="258653"/>
                </a:lnTo>
                <a:lnTo>
                  <a:pt x="157314" y="296462"/>
                </a:lnTo>
                <a:lnTo>
                  <a:pt x="176323" y="296462"/>
                </a:lnTo>
                <a:lnTo>
                  <a:pt x="176323" y="32793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1072896"/>
            <a:ext cx="82550" cy="516890"/>
          </a:xfrm>
          <a:custGeom>
            <a:avLst/>
            <a:gdLst/>
            <a:ahLst/>
            <a:cxnLst/>
            <a:rect l="l" t="t" r="r" b="b"/>
            <a:pathLst>
              <a:path w="82550" h="516890">
                <a:moveTo>
                  <a:pt x="82296" y="0"/>
                </a:moveTo>
                <a:lnTo>
                  <a:pt x="0" y="0"/>
                </a:lnTo>
                <a:lnTo>
                  <a:pt x="0" y="516636"/>
                </a:lnTo>
                <a:lnTo>
                  <a:pt x="82296" y="516636"/>
                </a:lnTo>
                <a:lnTo>
                  <a:pt x="82296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08766" y="1049100"/>
            <a:ext cx="515874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85" dirty="0"/>
              <a:t>IUPUI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006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85" dirty="0"/>
              <a:t>IUPUI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1439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660B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378689" y="31873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78689" y="31873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78689" y="31873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506694" y="3416048"/>
            <a:ext cx="6802482" cy="494412"/>
          </a:xfrm>
        </p:spPr>
        <p:txBody>
          <a:bodyPr anchor="ctr">
            <a:noAutofit/>
          </a:bodyPr>
          <a:lstStyle>
            <a:lvl1pPr>
              <a:defRPr sz="4400" b="1" i="0" spc="0" baseline="0">
                <a:solidFill>
                  <a:srgbClr val="FFFFFF"/>
                </a:solidFill>
                <a:latin typeface="+mn-lt"/>
                <a:cs typeface="Arial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526131" y="2945804"/>
            <a:ext cx="3700462" cy="336549"/>
          </a:xfrm>
        </p:spPr>
        <p:txBody>
          <a:bodyPr anchor="ctr">
            <a:noAutofit/>
          </a:bodyPr>
          <a:lstStyle>
            <a:lvl1pPr marL="0" indent="0">
              <a:buNone/>
              <a:defRPr sz="1600" b="1" i="0" spc="50" baseline="0">
                <a:solidFill>
                  <a:srgbClr val="A6A6A6"/>
                </a:solidFill>
                <a:latin typeface="BentonSans Regular" panose="02000504020000020004" pitchFamily="2" charset="0"/>
                <a:cs typeface="Arial"/>
              </a:defRPr>
            </a:lvl1pPr>
          </a:lstStyle>
          <a:p>
            <a:pPr lvl="0"/>
            <a:r>
              <a:rPr lang="en-US" dirty="0"/>
              <a:t>SECTION NUMBER OR SUBTITLE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2829379"/>
            <a:ext cx="148614" cy="119924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5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0027" y="1012095"/>
            <a:ext cx="8004391" cy="638906"/>
          </a:xfrm>
        </p:spPr>
        <p:txBody>
          <a:bodyPr>
            <a:normAutofit/>
          </a:bodyPr>
          <a:lstStyle>
            <a:lvl1pPr>
              <a:defRPr sz="3200" b="1" i="0" cap="none" spc="0">
                <a:solidFill>
                  <a:srgbClr val="404041"/>
                </a:solidFill>
                <a:latin typeface="+mn-lt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073417"/>
            <a:ext cx="82664" cy="5162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5190706" y="237250"/>
            <a:ext cx="3700462" cy="336549"/>
          </a:xfrm>
        </p:spPr>
        <p:txBody>
          <a:bodyPr>
            <a:noAutofit/>
          </a:bodyPr>
          <a:lstStyle>
            <a:lvl1pPr marL="0" indent="0" algn="r">
              <a:buNone/>
              <a:defRPr sz="1100" b="0" i="0" spc="0" baseline="0">
                <a:solidFill>
                  <a:srgbClr val="A6A6A6"/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en-US" dirty="0"/>
              <a:t>SECTION TITLE OR SUBTITLE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556000" y="47214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518824" y="1976198"/>
            <a:ext cx="8015594" cy="4119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 sz="1800">
                <a:solidFill>
                  <a:srgbClr val="404041"/>
                </a:solidFill>
                <a:latin typeface="+mn-lt"/>
                <a:cs typeface="Arial"/>
              </a:defRPr>
            </a:lvl1pPr>
            <a:lvl2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-30788" y="6336171"/>
            <a:ext cx="9228667" cy="528963"/>
            <a:chOff x="-30788" y="4661517"/>
            <a:chExt cx="9228667" cy="528963"/>
          </a:xfrm>
        </p:grpSpPr>
        <p:sp>
          <p:nvSpPr>
            <p:cNvPr id="24" name="Rectangle 23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 userDrawn="1"/>
          </p:nvSpPr>
          <p:spPr>
            <a:xfrm>
              <a:off x="1030972" y="4800654"/>
              <a:ext cx="36136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</a:rPr>
                <a:t>IUPUI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206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5304" y="619181"/>
            <a:ext cx="4560579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 b="1" i="0" spc="0">
                <a:solidFill>
                  <a:srgbClr val="404041"/>
                </a:solidFill>
                <a:latin typeface="+mn-lt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25304" y="1922839"/>
            <a:ext cx="4560579" cy="4169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 sz="1800">
                <a:solidFill>
                  <a:srgbClr val="404041"/>
                </a:solidFill>
                <a:latin typeface="+mn-lt"/>
                <a:cs typeface="Arial"/>
              </a:defRPr>
            </a:lvl1pPr>
            <a:lvl2pPr marL="742950" indent="-285750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 sz="1800">
                <a:solidFill>
                  <a:srgbClr val="404041"/>
                </a:solidFill>
                <a:latin typeface="+mn-lt"/>
                <a:cs typeface="Arial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 sz="1800">
                <a:solidFill>
                  <a:srgbClr val="404041"/>
                </a:solidFill>
                <a:latin typeface="+mn-lt"/>
                <a:cs typeface="Arial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 sz="1800">
                <a:solidFill>
                  <a:srgbClr val="404041"/>
                </a:solidFill>
                <a:latin typeface="+mn-lt"/>
                <a:cs typeface="Arial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 sz="1800">
                <a:solidFill>
                  <a:srgbClr val="404041"/>
                </a:solidFill>
                <a:latin typeface="+mn-lt"/>
                <a:cs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73059" y="0"/>
            <a:ext cx="3570941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649066"/>
            <a:ext cx="82664" cy="5162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635303" y="6336171"/>
            <a:ext cx="387197" cy="5289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ab-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8" y="6401517"/>
            <a:ext cx="258207" cy="32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: blac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-30788" y="6336171"/>
            <a:ext cx="9228667" cy="528963"/>
            <a:chOff x="-30788" y="4661517"/>
            <a:chExt cx="9228667" cy="528963"/>
          </a:xfrm>
        </p:grpSpPr>
        <p:sp>
          <p:nvSpPr>
            <p:cNvPr id="24" name="Rectangle 23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 userDrawn="1"/>
          </p:nvSpPr>
          <p:spPr>
            <a:xfrm>
              <a:off x="1030972" y="4800654"/>
              <a:ext cx="36136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rgbClr val="FFFFFF"/>
                  </a:solidFill>
                </a:rPr>
                <a:t>IUPUI</a:t>
              </a:r>
            </a:p>
          </p:txBody>
        </p:sp>
      </p:grpSp>
      <p:sp>
        <p:nvSpPr>
          <p:cNvPr id="28" name="Title 1"/>
          <p:cNvSpPr>
            <a:spLocks noGrp="1"/>
          </p:cNvSpPr>
          <p:nvPr>
            <p:ph type="ctrTitle" hasCustomPrompt="1"/>
          </p:nvPr>
        </p:nvSpPr>
        <p:spPr>
          <a:xfrm>
            <a:off x="530027" y="1012095"/>
            <a:ext cx="8004391" cy="638906"/>
          </a:xfrm>
        </p:spPr>
        <p:txBody>
          <a:bodyPr>
            <a:normAutofit/>
          </a:bodyPr>
          <a:lstStyle>
            <a:lvl1pPr>
              <a:defRPr sz="3200" b="1" i="0" cap="none" spc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0" y="1073417"/>
            <a:ext cx="82664" cy="5162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2"/>
          <p:cNvSpPr>
            <a:spLocks noGrp="1"/>
          </p:cNvSpPr>
          <p:nvPr>
            <p:ph idx="1" hasCustomPrompt="1"/>
          </p:nvPr>
        </p:nvSpPr>
        <p:spPr>
          <a:xfrm>
            <a:off x="518824" y="1976198"/>
            <a:ext cx="8015594" cy="4119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 sz="1800">
                <a:solidFill>
                  <a:srgbClr val="FFFFFF"/>
                </a:solidFill>
                <a:latin typeface="+mn-lt"/>
                <a:cs typeface="Arial"/>
              </a:defRPr>
            </a:lvl1pPr>
            <a:lvl2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5190706" y="237250"/>
            <a:ext cx="3700462" cy="336549"/>
          </a:xfrm>
        </p:spPr>
        <p:txBody>
          <a:bodyPr>
            <a:noAutofit/>
          </a:bodyPr>
          <a:lstStyle>
            <a:lvl1pPr marL="0" indent="0" algn="r">
              <a:buNone/>
              <a:defRPr sz="1100" b="0" i="0" spc="0" baseline="0">
                <a:solidFill>
                  <a:srgbClr val="A6A6A6"/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en-US" dirty="0"/>
              <a:t>SECTION TITLE OR SUBTITLE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: black">
    <p:bg>
      <p:bgPr>
        <a:solidFill>
          <a:srgbClr val="25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64910" y="0"/>
            <a:ext cx="3570941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-15847" y="649066"/>
            <a:ext cx="82664" cy="5162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635303" y="6336171"/>
            <a:ext cx="387197" cy="5289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tab-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8" y="6401517"/>
            <a:ext cx="258207" cy="327725"/>
          </a:xfrm>
          <a:prstGeom prst="rect">
            <a:avLst/>
          </a:prstGeom>
        </p:spPr>
      </p:pic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5304" y="619181"/>
            <a:ext cx="4560579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 b="1" i="0" spc="0">
                <a:solidFill>
                  <a:srgbClr val="FFFFFF"/>
                </a:solidFill>
                <a:latin typeface="+mn-lt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idx="1"/>
          </p:nvPr>
        </p:nvSpPr>
        <p:spPr>
          <a:xfrm>
            <a:off x="525304" y="1922839"/>
            <a:ext cx="4560579" cy="4169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lnSpc>
                <a:spcPct val="100000"/>
              </a:lnSpc>
              <a:buFont typeface="Arial"/>
              <a:buChar char="•"/>
              <a:defRPr sz="1800">
                <a:solidFill>
                  <a:srgbClr val="FFFFFF"/>
                </a:solidFill>
                <a:latin typeface="BentonSans Regular" panose="02000504020000020004" pitchFamily="2" charset="0"/>
                <a:cs typeface="Arial"/>
              </a:defRPr>
            </a:lvl1pPr>
            <a:lvl2pPr marL="742950" indent="-285750">
              <a:lnSpc>
                <a:spcPct val="100000"/>
              </a:lnSpc>
              <a:buFont typeface="Arial"/>
              <a:buChar char="•"/>
              <a:defRPr sz="1800">
                <a:solidFill>
                  <a:srgbClr val="FFFFFF"/>
                </a:solidFill>
                <a:latin typeface="BentonSans Regular" panose="02000504020000020004" pitchFamily="2" charset="0"/>
                <a:cs typeface="Arial"/>
              </a:defRPr>
            </a:lvl2pPr>
            <a:lvl3pPr marL="11430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FFFFFF"/>
                </a:solidFill>
                <a:latin typeface="BentonSans Regular" panose="02000504020000020004" pitchFamily="2" charset="0"/>
                <a:cs typeface="Arial"/>
              </a:defRPr>
            </a:lvl3pPr>
            <a:lvl4pPr marL="16002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FFFFFF"/>
                </a:solidFill>
                <a:latin typeface="BentonSans Regular" panose="02000504020000020004" pitchFamily="2" charset="0"/>
                <a:cs typeface="Arial"/>
              </a:defRPr>
            </a:lvl4pPr>
            <a:lvl5pPr marL="20574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FFFFFF"/>
                </a:solidFill>
                <a:latin typeface="BentonSans Regular" panose="02000504020000020004" pitchFamily="2" charset="0"/>
                <a:cs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36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-30788" y="6336171"/>
            <a:ext cx="9228667" cy="528963"/>
            <a:chOff x="-30788" y="4661517"/>
            <a:chExt cx="9228667" cy="528963"/>
          </a:xfrm>
        </p:grpSpPr>
        <p:sp>
          <p:nvSpPr>
            <p:cNvPr id="18" name="Rectangle 17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 userDrawn="1"/>
          </p:nvSpPr>
          <p:spPr>
            <a:xfrm>
              <a:off x="1030972" y="4800654"/>
              <a:ext cx="36136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</a:rPr>
                <a:t>IUPUI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565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: black">
    <p:bg>
      <p:bgPr>
        <a:solidFill>
          <a:srgbClr val="25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30788" y="6336171"/>
            <a:ext cx="9228667" cy="528963"/>
            <a:chOff x="-30788" y="4661517"/>
            <a:chExt cx="9228667" cy="528963"/>
          </a:xfrm>
        </p:grpSpPr>
        <p:sp>
          <p:nvSpPr>
            <p:cNvPr id="17" name="Rectangle 16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 userDrawn="1"/>
          </p:nvSpPr>
          <p:spPr>
            <a:xfrm>
              <a:off x="1030972" y="4800654"/>
              <a:ext cx="36136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</a:rPr>
                <a:t>IUPUI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7036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ith IUPUI lockup">
    <p:bg>
      <p:bgPr>
        <a:solidFill>
          <a:srgbClr val="6903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 userDrawn="1">
            <p:ph idx="1"/>
          </p:nvPr>
        </p:nvSpPr>
        <p:spPr>
          <a:xfrm>
            <a:off x="536603" y="907197"/>
            <a:ext cx="7859185" cy="3628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+mj-lt"/>
                <a:cs typeface="Arial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5847" y="907197"/>
            <a:ext cx="82664" cy="5162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635303" y="5794349"/>
            <a:ext cx="2551242" cy="1077919"/>
            <a:chOff x="635303" y="4070963"/>
            <a:chExt cx="2551242" cy="1077919"/>
          </a:xfrm>
        </p:grpSpPr>
        <p:sp>
          <p:nvSpPr>
            <p:cNvPr id="28" name="Rectangle 27"/>
            <p:cNvSpPr/>
            <p:nvPr userDrawn="1"/>
          </p:nvSpPr>
          <p:spPr>
            <a:xfrm>
              <a:off x="635303" y="4070963"/>
              <a:ext cx="533859" cy="1077919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227" y="4189193"/>
              <a:ext cx="356010" cy="451859"/>
            </a:xfrm>
            <a:prstGeom prst="rect">
              <a:avLst/>
            </a:prstGeom>
          </p:spPr>
        </p:pic>
        <p:pic>
          <p:nvPicPr>
            <p:cNvPr id="30" name="Picture 29" descr="iupuiwhite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234" y="4176250"/>
              <a:ext cx="1810311" cy="687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966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1892" y="846139"/>
            <a:ext cx="68024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1892" y="2119918"/>
            <a:ext cx="6802482" cy="4287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9" r:id="rId1"/>
    <p:sldLayoutId id="2147493467" r:id="rId2"/>
    <p:sldLayoutId id="2147493472" r:id="rId3"/>
    <p:sldLayoutId id="2147493457" r:id="rId4"/>
    <p:sldLayoutId id="2147493456" r:id="rId5"/>
    <p:sldLayoutId id="2147493474" r:id="rId6"/>
    <p:sldLayoutId id="2147493475" r:id="rId7"/>
    <p:sldLayoutId id="2147493476" r:id="rId8"/>
    <p:sldLayoutId id="2147493477" r:id="rId9"/>
    <p:sldLayoutId id="2147493479" r:id="rId10"/>
    <p:sldLayoutId id="2147493480" r:id="rId11"/>
    <p:sldLayoutId id="2147493481" r:id="rId12"/>
    <p:sldLayoutId id="2147493482" r:id="rId13"/>
    <p:sldLayoutId id="2147493483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00" spc="0">
          <a:solidFill>
            <a:schemeClr val="tx1"/>
          </a:solidFill>
          <a:latin typeface="BentonSans Regular" panose="02000504020000020004" pitchFamily="2" charset="0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1">
            <a:lumMod val="50000"/>
            <a:lumOff val="50000"/>
          </a:schemeClr>
        </a:buClr>
        <a:buSzPct val="100000"/>
        <a:buFont typeface="Wingdings" charset="2"/>
        <a:buChar char="§"/>
        <a:defRPr sz="1800" kern="1200">
          <a:solidFill>
            <a:schemeClr val="tx1"/>
          </a:solidFill>
          <a:latin typeface="BentonSans Regular" panose="02000504020000020004" pitchFamily="2" charset="0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/>
          </a:solidFill>
          <a:latin typeface="BentonSans Regular" panose="02000504020000020004" pitchFamily="2" charset="0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/>
          </a:solidFill>
          <a:latin typeface="BentonSans Regular" panose="02000504020000020004" pitchFamily="2" charset="0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/>
          </a:solidFill>
          <a:latin typeface="BentonSans Regular" panose="02000504020000020004" pitchFamily="2" charset="0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/>
        <a:buChar char="»"/>
        <a:defRPr sz="1800" kern="1200">
          <a:solidFill>
            <a:schemeClr val="tx1"/>
          </a:solidFill>
          <a:latin typeface="BentonSans Regular" panose="02000504020000020004" pitchFamily="2" charset="0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affairs.iupui.edu/Faculty-Affairs/promotiontenure/workshop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affairs.iupui.edu/PromotionTenure/IUPUI-Guidelines/Resource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tm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ana.sharepoint.com/:w:/s/msteams_a13432/EdoSSbOVDbpLto0CpS8AoxkBD-8MaROxxghaKDwHKMoYmg?e=pz1dX5" TargetMode="External"/><Relationship Id="rId2" Type="http://schemas.openxmlformats.org/officeDocument/2006/relationships/hyperlink" Target="https://indiana.sharepoint.com/:w:/s/msteams_a13432/ETdd_7b6AStIulJnOYI23SoBsALNuqHygvzGjvzfz4rc9w?e=qYcLmQ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academicaffairs.iupui.edu/Faculty-Affairs/promotiontenure/dossier/Dossier-Samples" TargetMode="External"/><Relationship Id="rId4" Type="http://schemas.openxmlformats.org/officeDocument/2006/relationships/hyperlink" Target="https://indiana.sharepoint.com/:w:/s/msteams_a13432/EWM_G80loD5Eh9iUZvQyQyABRIRen0ayHvMExgQ8kCYH3g?e=zM5wRP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academicaffairs.iupui.edu/Faculty-Affairs-Resources/Creating-a-CV-for-IUPUI-Promotion-and-Tenure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academicaffairs.iupui.edu/Faculty-Affairs/promotiontenure/dossier/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affairs.iupui.edu/Faculty-Affairs/promotiontenure/dossier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affairs.iupui.edu/AAContent/Html/Media/AAContent/02-PromotionTenure/PromotionAndTenure/ptguidelines-current-year-final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idehighered.com/news/2022/01/19/study-grade-satisfaction-major-factor-student-evals?utm_source=Inside+Higher+Ed&amp;utm_campaign=5810de558e-DNU_2021_COPY_02&amp;utm_medium=email&amp;utm_term=0_1fcbc04421-5810de558e-199856029&amp;mc_cid=5810de558e&amp;mc_eid=b1c1319b0a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academicaffairs.iupui.edu/Faculty-Affairs/promotiontenure/dossier/Dossier-Samples" TargetMode="Externa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academicaffairs.iupui.edu/Faculty-Affairs-Resources/Checking-Dossiers-before-Routing" TargetMode="Externa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academicaffairs.iupui.edu/Faculty-Affairs-Resources/Checking-Dossiers-before-Routing" TargetMode="Externa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mailto:nchand@iu.edu" TargetMode="External"/><Relationship Id="rId2" Type="http://schemas.openxmlformats.org/officeDocument/2006/relationships/hyperlink" Target="mailto:mmpalmer@iu.edu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medicine.iu.edu/faculty" TargetMode="External"/><Relationship Id="rId4" Type="http://schemas.openxmlformats.org/officeDocument/2006/relationships/hyperlink" Target="mailto:klongtin@iu.edu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5B5BC5-53B1-1103-BB1C-13502F1677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Upcoming P&amp;T Workshops</a:t>
            </a:r>
          </a:p>
        </p:txBody>
      </p:sp>
      <p:pic>
        <p:nvPicPr>
          <p:cNvPr id="8" name="Content Placeholder 7" descr="A screenshot of a web page&#10;&#10;Description automatically generated">
            <a:extLst>
              <a:ext uri="{FF2B5EF4-FFF2-40B4-BE49-F238E27FC236}">
                <a16:creationId xmlns:a16="http://schemas.microsoft.com/office/drawing/2014/main" id="{1BEBDDE4-22C3-3BB8-CF4B-9E864E09B5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7351" y="1976438"/>
            <a:ext cx="6458810" cy="4119562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B9706A-5F38-44EA-6E23-28ECB27248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https://academicaffairs.iupui.edu/Faculty-Affairs/promotiontenure/workshops/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1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693" y="3416048"/>
            <a:ext cx="7141881" cy="1098802"/>
          </a:xfrm>
        </p:spPr>
        <p:txBody>
          <a:bodyPr/>
          <a:lstStyle/>
          <a:p>
            <a:r>
              <a:rPr lang="en-US" dirty="0"/>
              <a:t>Candidate statement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0"/>
            <a:ext cx="619125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28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candidate statement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3" t="35641" r="6154" b="40769"/>
          <a:stretch/>
        </p:blipFill>
        <p:spPr>
          <a:xfrm>
            <a:off x="589084" y="2444262"/>
            <a:ext cx="7992207" cy="1617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027" y="4352192"/>
            <a:ext cx="4191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P&amp;T Resources Page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02" y="5011670"/>
            <a:ext cx="4401164" cy="7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68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Candidate statement: states your case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For everybody: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5-7 pages (single-spaced; regular margins)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Additional details or explanations go in the rest of the dossier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Your present accomplishments and your future plans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Levels of emphasis depend 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Your rank:  associate, full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Your area of excellence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Satisfying satisfactory in other areas</a:t>
            </a:r>
          </a:p>
        </p:txBody>
      </p:sp>
    </p:spTree>
    <p:extLst>
      <p:ext uri="{BB962C8B-B14F-4D97-AF65-F5344CB8AC3E}">
        <p14:creationId xmlns:p14="http://schemas.microsoft.com/office/powerpoint/2010/main" val="4195099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8766" y="1049100"/>
            <a:ext cx="15855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20" dirty="0"/>
              <a:t>Template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7564" y="1969594"/>
            <a:ext cx="7419975" cy="2378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" dirty="0">
                <a:solidFill>
                  <a:srgbClr val="404041"/>
                </a:solidFill>
                <a:latin typeface="Arial"/>
                <a:cs typeface="Arial"/>
              </a:rPr>
              <a:t>Introduction:</a:t>
            </a:r>
            <a:r>
              <a:rPr sz="1700" spc="26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700" spc="-80" dirty="0">
                <a:solidFill>
                  <a:srgbClr val="404041"/>
                </a:solidFill>
                <a:latin typeface="Arial"/>
                <a:cs typeface="Arial"/>
              </a:rPr>
              <a:t>Who you</a:t>
            </a:r>
            <a:r>
              <a:rPr sz="1700" spc="-8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1"/>
                </a:solidFill>
                <a:latin typeface="Arial"/>
                <a:cs typeface="Arial"/>
              </a:rPr>
              <a:t>are,</a:t>
            </a:r>
            <a:r>
              <a:rPr sz="1700" spc="-10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700" spc="-40" dirty="0">
                <a:solidFill>
                  <a:srgbClr val="404041"/>
                </a:solidFill>
                <a:latin typeface="Arial"/>
                <a:cs typeface="Arial"/>
              </a:rPr>
              <a:t>what</a:t>
            </a:r>
            <a:r>
              <a:rPr sz="1700" spc="-10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700" spc="-80" dirty="0">
                <a:solidFill>
                  <a:srgbClr val="404041"/>
                </a:solidFill>
                <a:latin typeface="Arial"/>
                <a:cs typeface="Arial"/>
              </a:rPr>
              <a:t>you are</a:t>
            </a:r>
            <a:r>
              <a:rPr sz="1700" spc="-9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1"/>
                </a:solidFill>
                <a:latin typeface="Arial"/>
                <a:cs typeface="Arial"/>
              </a:rPr>
              <a:t>applying</a:t>
            </a:r>
            <a:r>
              <a:rPr sz="1700" spc="-114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404041"/>
                </a:solidFill>
                <a:latin typeface="Arial"/>
                <a:cs typeface="Arial"/>
              </a:rPr>
              <a:t>for,</a:t>
            </a:r>
            <a:r>
              <a:rPr sz="1700" spc="-8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04041"/>
                </a:solidFill>
                <a:latin typeface="Arial"/>
                <a:cs typeface="Arial"/>
              </a:rPr>
              <a:t>major</a:t>
            </a:r>
            <a:r>
              <a:rPr sz="1700" spc="-7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04041"/>
                </a:solidFill>
                <a:latin typeface="Arial"/>
                <a:cs typeface="Arial"/>
              </a:rPr>
              <a:t>points</a:t>
            </a:r>
            <a:r>
              <a:rPr sz="1700" spc="-114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404041"/>
                </a:solidFill>
                <a:latin typeface="Arial"/>
                <a:cs typeface="Arial"/>
              </a:rPr>
              <a:t>(1-</a:t>
            </a:r>
            <a:r>
              <a:rPr sz="1700" spc="-95" dirty="0">
                <a:solidFill>
                  <a:srgbClr val="404041"/>
                </a:solidFill>
                <a:latin typeface="Arial"/>
                <a:cs typeface="Arial"/>
              </a:rPr>
              <a:t>3</a:t>
            </a:r>
            <a:r>
              <a:rPr sz="1700" spc="-8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04041"/>
                </a:solidFill>
                <a:latin typeface="Arial"/>
                <a:cs typeface="Arial"/>
              </a:rPr>
              <a:t>paragraphs)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 dirty="0">
              <a:latin typeface="Arial"/>
              <a:cs typeface="Arial"/>
            </a:endParaRPr>
          </a:p>
          <a:p>
            <a:pPr marL="469900" marR="1097280" indent="-457834">
              <a:lnSpc>
                <a:spcPts val="1839"/>
              </a:lnSpc>
              <a:spcBef>
                <a:spcPts val="5"/>
              </a:spcBef>
            </a:pPr>
            <a:r>
              <a:rPr sz="1700" spc="-90" dirty="0">
                <a:solidFill>
                  <a:srgbClr val="404041"/>
                </a:solidFill>
                <a:latin typeface="Arial"/>
                <a:cs typeface="Arial"/>
              </a:rPr>
              <a:t>Section</a:t>
            </a:r>
            <a:r>
              <a:rPr sz="1700" spc="-11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1"/>
                </a:solidFill>
                <a:latin typeface="Arial"/>
                <a:cs typeface="Arial"/>
              </a:rPr>
              <a:t>1:</a:t>
            </a:r>
            <a:r>
              <a:rPr sz="1700" spc="25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700" spc="-105" dirty="0">
                <a:solidFill>
                  <a:srgbClr val="404041"/>
                </a:solidFill>
                <a:latin typeface="Arial"/>
                <a:cs typeface="Arial"/>
              </a:rPr>
              <a:t>Area </a:t>
            </a:r>
            <a:r>
              <a:rPr sz="1700" dirty="0">
                <a:solidFill>
                  <a:srgbClr val="404041"/>
                </a:solidFill>
                <a:latin typeface="Arial"/>
                <a:cs typeface="Arial"/>
              </a:rPr>
              <a:t>of</a:t>
            </a:r>
            <a:r>
              <a:rPr sz="1700" spc="-7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404041"/>
                </a:solidFill>
                <a:latin typeface="Arial"/>
                <a:cs typeface="Arial"/>
              </a:rPr>
              <a:t>excellence:</a:t>
            </a:r>
            <a:r>
              <a:rPr sz="1700" spc="24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700" spc="-80" dirty="0">
                <a:solidFill>
                  <a:srgbClr val="404041"/>
                </a:solidFill>
                <a:latin typeface="Arial"/>
                <a:cs typeface="Arial"/>
              </a:rPr>
              <a:t>focus,</a:t>
            </a:r>
            <a:r>
              <a:rPr lang="en-US" sz="1700" spc="-8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700" spc="-110" dirty="0">
                <a:solidFill>
                  <a:srgbClr val="404041"/>
                </a:solidFill>
                <a:latin typeface="Arial"/>
                <a:cs typeface="Arial"/>
              </a:rPr>
              <a:t>subareas;</a:t>
            </a:r>
            <a:r>
              <a:rPr sz="1700" spc="-12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1"/>
                </a:solidFill>
                <a:latin typeface="Arial"/>
                <a:cs typeface="Arial"/>
              </a:rPr>
              <a:t>signature</a:t>
            </a:r>
            <a:r>
              <a:rPr sz="1700" spc="-11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700" spc="-40" dirty="0">
                <a:solidFill>
                  <a:srgbClr val="404041"/>
                </a:solidFill>
                <a:latin typeface="Arial"/>
                <a:cs typeface="Arial"/>
              </a:rPr>
              <a:t>work</a:t>
            </a:r>
            <a:r>
              <a:rPr sz="1700" spc="-12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04041"/>
                </a:solidFill>
                <a:latin typeface="Arial"/>
                <a:cs typeface="Arial"/>
              </a:rPr>
              <a:t>products </a:t>
            </a:r>
            <a:r>
              <a:rPr sz="1700" spc="-85" dirty="0">
                <a:solidFill>
                  <a:srgbClr val="404041"/>
                </a:solidFill>
                <a:latin typeface="Arial"/>
                <a:cs typeface="Arial"/>
              </a:rPr>
              <a:t>Independence,</a:t>
            </a:r>
            <a:r>
              <a:rPr sz="1700" spc="-5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404041"/>
                </a:solidFill>
                <a:latin typeface="Arial"/>
                <a:cs typeface="Arial"/>
              </a:rPr>
              <a:t>grant</a:t>
            </a:r>
            <a:r>
              <a:rPr sz="1700" spc="-5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404041"/>
                </a:solidFill>
                <a:latin typeface="Arial"/>
                <a:cs typeface="Arial"/>
              </a:rPr>
              <a:t>trajectory</a:t>
            </a:r>
            <a:r>
              <a:rPr sz="1700" spc="-5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1"/>
                </a:solidFill>
                <a:latin typeface="Arial"/>
                <a:cs typeface="Arial"/>
              </a:rPr>
              <a:t>if</a:t>
            </a:r>
            <a:r>
              <a:rPr sz="1700" spc="-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1"/>
                </a:solidFill>
                <a:latin typeface="Arial"/>
                <a:cs typeface="Arial"/>
              </a:rPr>
              <a:t>applicable,</a:t>
            </a:r>
            <a:r>
              <a:rPr sz="1700" spc="-5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04041"/>
                </a:solidFill>
                <a:latin typeface="Arial"/>
                <a:cs typeface="Arial"/>
              </a:rPr>
              <a:t>impact</a:t>
            </a:r>
            <a:endParaRPr sz="1700" dirty="0">
              <a:latin typeface="Arial"/>
              <a:cs typeface="Arial"/>
            </a:endParaRPr>
          </a:p>
          <a:p>
            <a:pPr marL="469900">
              <a:lnSpc>
                <a:spcPts val="1700"/>
              </a:lnSpc>
            </a:pPr>
            <a:r>
              <a:rPr sz="1700" spc="-75" dirty="0">
                <a:solidFill>
                  <a:srgbClr val="404041"/>
                </a:solidFill>
                <a:latin typeface="Arial"/>
                <a:cs typeface="Arial"/>
              </a:rPr>
              <a:t>Future</a:t>
            </a:r>
            <a:r>
              <a:rPr sz="1700" spc="-6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04041"/>
                </a:solidFill>
                <a:latin typeface="Arial"/>
                <a:cs typeface="Arial"/>
              </a:rPr>
              <a:t>plans</a:t>
            </a:r>
            <a:endParaRPr sz="1700" dirty="0">
              <a:latin typeface="Arial"/>
              <a:cs typeface="Arial"/>
            </a:endParaRPr>
          </a:p>
          <a:p>
            <a:pPr marL="469900">
              <a:lnSpc>
                <a:spcPts val="1939"/>
              </a:lnSpc>
            </a:pPr>
            <a:r>
              <a:rPr sz="1700" spc="-80" dirty="0">
                <a:solidFill>
                  <a:srgbClr val="404041"/>
                </a:solidFill>
                <a:latin typeface="Arial"/>
                <a:cs typeface="Arial"/>
              </a:rPr>
              <a:t>3-</a:t>
            </a:r>
            <a:r>
              <a:rPr sz="1700" spc="-95" dirty="0">
                <a:solidFill>
                  <a:srgbClr val="404041"/>
                </a:solidFill>
                <a:latin typeface="Arial"/>
                <a:cs typeface="Arial"/>
              </a:rPr>
              <a:t>4</a:t>
            </a:r>
            <a:r>
              <a:rPr sz="1700" spc="-5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04041"/>
                </a:solidFill>
                <a:latin typeface="Arial"/>
                <a:cs typeface="Arial"/>
              </a:rPr>
              <a:t>pages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939"/>
              </a:lnSpc>
            </a:pPr>
            <a:r>
              <a:rPr sz="1700" spc="-90" dirty="0">
                <a:solidFill>
                  <a:srgbClr val="404041"/>
                </a:solidFill>
                <a:latin typeface="Arial"/>
                <a:cs typeface="Arial"/>
              </a:rPr>
              <a:t>Section</a:t>
            </a:r>
            <a:r>
              <a:rPr sz="1700" spc="-10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700" spc="-80" dirty="0">
                <a:solidFill>
                  <a:srgbClr val="404041"/>
                </a:solidFill>
                <a:latin typeface="Arial"/>
                <a:cs typeface="Arial"/>
              </a:rPr>
              <a:t>2-</a:t>
            </a:r>
            <a:r>
              <a:rPr sz="1700" dirty="0">
                <a:solidFill>
                  <a:srgbClr val="404041"/>
                </a:solidFill>
                <a:latin typeface="Arial"/>
                <a:cs typeface="Arial"/>
              </a:rPr>
              <a:t>3:</a:t>
            </a:r>
            <a:r>
              <a:rPr sz="1700" spc="31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lang="en-US" sz="1700" spc="-60" dirty="0">
                <a:solidFill>
                  <a:srgbClr val="404041"/>
                </a:solidFill>
                <a:latin typeface="Arial"/>
                <a:cs typeface="Arial"/>
              </a:rPr>
              <a:t>Addressing teaching, research, and service </a:t>
            </a:r>
            <a:endParaRPr sz="1700" dirty="0">
              <a:latin typeface="Arial"/>
              <a:cs typeface="Arial"/>
            </a:endParaRPr>
          </a:p>
          <a:p>
            <a:pPr marL="469900" marR="210820">
              <a:lnSpc>
                <a:spcPts val="1839"/>
              </a:lnSpc>
              <a:spcBef>
                <a:spcPts val="125"/>
              </a:spcBef>
            </a:pPr>
            <a:r>
              <a:rPr sz="1700" spc="-60" dirty="0">
                <a:solidFill>
                  <a:srgbClr val="404041"/>
                </a:solidFill>
                <a:latin typeface="Arial"/>
                <a:cs typeface="Arial"/>
              </a:rPr>
              <a:t>At</a:t>
            </a:r>
            <a:r>
              <a:rPr sz="1700" spc="-4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404041"/>
                </a:solidFill>
                <a:latin typeface="Arial"/>
                <a:cs typeface="Arial"/>
              </a:rPr>
              <a:t>least</a:t>
            </a:r>
            <a:r>
              <a:rPr sz="1700" spc="-65" dirty="0">
                <a:solidFill>
                  <a:srgbClr val="404041"/>
                </a:solidFill>
                <a:latin typeface="Arial"/>
                <a:cs typeface="Arial"/>
              </a:rPr>
              <a:t> satisfactory</a:t>
            </a:r>
            <a:r>
              <a:rPr sz="1700" spc="-10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404041"/>
                </a:solidFill>
                <a:latin typeface="Arial"/>
                <a:cs typeface="Arial"/>
              </a:rPr>
              <a:t>work</a:t>
            </a:r>
            <a:r>
              <a:rPr sz="1700" spc="-8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404041"/>
                </a:solidFill>
                <a:latin typeface="Arial"/>
                <a:cs typeface="Arial"/>
              </a:rPr>
              <a:t>in</a:t>
            </a:r>
            <a:r>
              <a:rPr sz="1700" spc="-7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1"/>
                </a:solidFill>
                <a:latin typeface="Arial"/>
                <a:cs typeface="Arial"/>
              </a:rPr>
              <a:t>these</a:t>
            </a:r>
            <a:r>
              <a:rPr sz="1700" spc="-8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700" spc="-130" dirty="0">
                <a:solidFill>
                  <a:srgbClr val="404041"/>
                </a:solidFill>
                <a:latin typeface="Arial"/>
                <a:cs typeface="Arial"/>
              </a:rPr>
              <a:t>areas—</a:t>
            </a:r>
            <a:r>
              <a:rPr sz="1700" spc="-55" dirty="0">
                <a:solidFill>
                  <a:srgbClr val="404041"/>
                </a:solidFill>
                <a:latin typeface="Arial"/>
                <a:cs typeface="Arial"/>
              </a:rPr>
              <a:t>how</a:t>
            </a:r>
            <a:r>
              <a:rPr sz="1700" spc="-9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700" spc="-80" dirty="0">
                <a:solidFill>
                  <a:srgbClr val="404041"/>
                </a:solidFill>
                <a:latin typeface="Arial"/>
                <a:cs typeface="Arial"/>
              </a:rPr>
              <a:t>you</a:t>
            </a:r>
            <a:r>
              <a:rPr sz="1700" spc="-5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404041"/>
                </a:solidFill>
                <a:latin typeface="Arial"/>
                <a:cs typeface="Arial"/>
              </a:rPr>
              <a:t>contribute</a:t>
            </a:r>
            <a:r>
              <a:rPr sz="1700" spc="-8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1"/>
                </a:solidFill>
                <a:latin typeface="Arial"/>
                <a:cs typeface="Arial"/>
              </a:rPr>
              <a:t>to</a:t>
            </a:r>
            <a:r>
              <a:rPr sz="1700" spc="-7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1"/>
                </a:solidFill>
                <a:latin typeface="Arial"/>
                <a:cs typeface="Arial"/>
              </a:rPr>
              <a:t>unit</a:t>
            </a:r>
            <a:r>
              <a:rPr sz="1700" spc="-8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404041"/>
                </a:solidFill>
                <a:latin typeface="Arial"/>
                <a:cs typeface="Arial"/>
              </a:rPr>
              <a:t>mission </a:t>
            </a:r>
            <a:r>
              <a:rPr sz="1700" spc="-95" dirty="0">
                <a:solidFill>
                  <a:srgbClr val="404041"/>
                </a:solidFill>
                <a:latin typeface="Arial"/>
                <a:cs typeface="Arial"/>
              </a:rPr>
              <a:t>1</a:t>
            </a:r>
            <a:r>
              <a:rPr sz="1700" spc="-8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404041"/>
                </a:solidFill>
                <a:latin typeface="Arial"/>
                <a:cs typeface="Arial"/>
              </a:rPr>
              <a:t>page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7564" y="4659759"/>
            <a:ext cx="4923155" cy="984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9"/>
              </a:lnSpc>
              <a:spcBef>
                <a:spcPts val="100"/>
              </a:spcBef>
            </a:pPr>
            <a:r>
              <a:rPr sz="1700" spc="-90" dirty="0">
                <a:solidFill>
                  <a:srgbClr val="404041"/>
                </a:solidFill>
                <a:latin typeface="Arial"/>
                <a:cs typeface="Arial"/>
              </a:rPr>
              <a:t>Section</a:t>
            </a:r>
            <a:r>
              <a:rPr sz="1700" spc="-11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1"/>
                </a:solidFill>
                <a:latin typeface="Arial"/>
                <a:cs typeface="Arial"/>
              </a:rPr>
              <a:t>4:</a:t>
            </a:r>
            <a:r>
              <a:rPr sz="1700" spc="23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04041"/>
                </a:solidFill>
                <a:latin typeface="Arial"/>
                <a:cs typeface="Arial"/>
              </a:rPr>
              <a:t>Summary</a:t>
            </a:r>
            <a:endParaRPr sz="1700" dirty="0">
              <a:latin typeface="Arial"/>
              <a:cs typeface="Arial"/>
            </a:endParaRPr>
          </a:p>
          <a:p>
            <a:pPr marL="469900" marR="5080">
              <a:lnSpc>
                <a:spcPts val="1839"/>
              </a:lnSpc>
              <a:spcBef>
                <a:spcPts val="130"/>
              </a:spcBef>
            </a:pPr>
            <a:r>
              <a:rPr sz="1700" spc="-60" dirty="0">
                <a:solidFill>
                  <a:srgbClr val="404041"/>
                </a:solidFill>
                <a:latin typeface="Arial"/>
                <a:cs typeface="Arial"/>
              </a:rPr>
              <a:t>Distinctive</a:t>
            </a:r>
            <a:r>
              <a:rPr sz="1700" spc="-5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04041"/>
                </a:solidFill>
                <a:latin typeface="Arial"/>
                <a:cs typeface="Arial"/>
              </a:rPr>
              <a:t>individual </a:t>
            </a:r>
            <a:r>
              <a:rPr sz="1700" spc="-30" dirty="0">
                <a:solidFill>
                  <a:srgbClr val="404041"/>
                </a:solidFill>
                <a:latin typeface="Arial"/>
                <a:cs typeface="Arial"/>
              </a:rPr>
              <a:t>contribution</a:t>
            </a:r>
            <a:r>
              <a:rPr sz="1700" spc="-6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1"/>
                </a:solidFill>
                <a:latin typeface="Arial"/>
                <a:cs typeface="Arial"/>
              </a:rPr>
              <a:t>to</a:t>
            </a:r>
            <a:r>
              <a:rPr sz="1700" spc="-1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404041"/>
                </a:solidFill>
                <a:latin typeface="Arial"/>
                <a:cs typeface="Arial"/>
              </a:rPr>
              <a:t>unit/IUPUI/IU </a:t>
            </a:r>
            <a:r>
              <a:rPr sz="1700" spc="-135" dirty="0">
                <a:solidFill>
                  <a:srgbClr val="404041"/>
                </a:solidFill>
                <a:latin typeface="Arial"/>
                <a:cs typeface="Arial"/>
              </a:rPr>
              <a:t>Plans</a:t>
            </a:r>
            <a:r>
              <a:rPr sz="1700" spc="-114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1"/>
                </a:solidFill>
                <a:latin typeface="Arial"/>
                <a:cs typeface="Arial"/>
              </a:rPr>
              <a:t>for</a:t>
            </a:r>
            <a:r>
              <a:rPr sz="1700" spc="-6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404041"/>
                </a:solidFill>
                <a:latin typeface="Arial"/>
                <a:cs typeface="Arial"/>
              </a:rPr>
              <a:t>the</a:t>
            </a:r>
            <a:r>
              <a:rPr sz="1700" spc="-8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04041"/>
                </a:solidFill>
                <a:latin typeface="Arial"/>
                <a:cs typeface="Arial"/>
              </a:rPr>
              <a:t>future</a:t>
            </a:r>
            <a:endParaRPr sz="1700" dirty="0">
              <a:latin typeface="Arial"/>
              <a:cs typeface="Arial"/>
            </a:endParaRPr>
          </a:p>
          <a:p>
            <a:pPr marL="469900">
              <a:lnSpc>
                <a:spcPts val="1800"/>
              </a:lnSpc>
            </a:pPr>
            <a:r>
              <a:rPr sz="1700" spc="-80" dirty="0">
                <a:solidFill>
                  <a:srgbClr val="404041"/>
                </a:solidFill>
                <a:latin typeface="Arial"/>
                <a:cs typeface="Arial"/>
              </a:rPr>
              <a:t>1-</a:t>
            </a:r>
            <a:r>
              <a:rPr sz="1700" spc="-95" dirty="0">
                <a:solidFill>
                  <a:srgbClr val="404041"/>
                </a:solidFill>
                <a:latin typeface="Arial"/>
                <a:cs typeface="Arial"/>
              </a:rPr>
              <a:t>3</a:t>
            </a:r>
            <a:r>
              <a:rPr sz="1700" spc="-5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04041"/>
                </a:solidFill>
                <a:latin typeface="Arial"/>
                <a:cs typeface="Arial"/>
              </a:rPr>
              <a:t>paragraphs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33800" y="726948"/>
            <a:ext cx="4879975" cy="923925"/>
          </a:xfrm>
          <a:prstGeom prst="rect">
            <a:avLst/>
          </a:prstGeom>
          <a:solidFill>
            <a:srgbClr val="EDEBE0"/>
          </a:solidFill>
        </p:spPr>
        <p:txBody>
          <a:bodyPr vert="horz" wrap="square" lIns="0" tIns="31115" rIns="0" bIns="0" rtlCol="0">
            <a:spAutoFit/>
          </a:bodyPr>
          <a:lstStyle/>
          <a:p>
            <a:pPr marL="377190" indent="-287020">
              <a:lnSpc>
                <a:spcPct val="100000"/>
              </a:lnSpc>
              <a:spcBef>
                <a:spcPts val="245"/>
              </a:spcBef>
              <a:buChar char="•"/>
              <a:tabLst>
                <a:tab pos="377190" algn="l"/>
                <a:tab pos="377825" algn="l"/>
              </a:tabLst>
            </a:pPr>
            <a:r>
              <a:rPr sz="1800" spc="-125" dirty="0">
                <a:latin typeface="Arial"/>
                <a:cs typeface="Arial"/>
              </a:rPr>
              <a:t>Reference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your</a:t>
            </a:r>
            <a:r>
              <a:rPr sz="1800" spc="-50" dirty="0">
                <a:latin typeface="Arial"/>
                <a:cs typeface="Arial"/>
              </a:rPr>
              <a:t> department/school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criteria</a:t>
            </a:r>
            <a:endParaRPr sz="1800">
              <a:latin typeface="Arial"/>
              <a:cs typeface="Arial"/>
            </a:endParaRPr>
          </a:p>
          <a:p>
            <a:pPr marL="377190" indent="-287020">
              <a:lnSpc>
                <a:spcPct val="100000"/>
              </a:lnSpc>
              <a:buChar char="•"/>
              <a:tabLst>
                <a:tab pos="377190" algn="l"/>
                <a:tab pos="377825" algn="l"/>
              </a:tabLst>
            </a:pPr>
            <a:r>
              <a:rPr sz="1800" spc="-140" dirty="0">
                <a:latin typeface="Arial"/>
                <a:cs typeface="Arial"/>
              </a:rPr>
              <a:t>Focus,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don’t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dump</a:t>
            </a:r>
            <a:endParaRPr sz="1800">
              <a:latin typeface="Arial"/>
              <a:cs typeface="Arial"/>
            </a:endParaRPr>
          </a:p>
          <a:p>
            <a:pPr marL="377190" indent="-287020">
              <a:lnSpc>
                <a:spcPct val="100000"/>
              </a:lnSpc>
              <a:buChar char="•"/>
              <a:tabLst>
                <a:tab pos="377190" algn="l"/>
                <a:tab pos="377825" algn="l"/>
              </a:tabLst>
            </a:pPr>
            <a:r>
              <a:rPr sz="1800" spc="-85" dirty="0">
                <a:latin typeface="Arial"/>
                <a:cs typeface="Arial"/>
              </a:rPr>
              <a:t>Edit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for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consistency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95" dirty="0">
                <a:latin typeface="Arial"/>
                <a:cs typeface="Arial"/>
              </a:rPr>
              <a:t>CV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11467" y="4561332"/>
            <a:ext cx="2606040" cy="1477010"/>
          </a:xfrm>
          <a:custGeom>
            <a:avLst/>
            <a:gdLst/>
            <a:ahLst/>
            <a:cxnLst/>
            <a:rect l="l" t="t" r="r" b="b"/>
            <a:pathLst>
              <a:path w="2606040" h="1477010">
                <a:moveTo>
                  <a:pt x="2606040" y="0"/>
                </a:moveTo>
                <a:lnTo>
                  <a:pt x="0" y="0"/>
                </a:lnTo>
                <a:lnTo>
                  <a:pt x="0" y="1476756"/>
                </a:lnTo>
                <a:lnTo>
                  <a:pt x="2606040" y="1476756"/>
                </a:lnTo>
                <a:lnTo>
                  <a:pt x="260604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90050" y="4579269"/>
            <a:ext cx="228409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8605">
              <a:lnSpc>
                <a:spcPct val="100000"/>
              </a:lnSpc>
              <a:spcBef>
                <a:spcPts val="100"/>
              </a:spcBef>
            </a:pPr>
            <a:r>
              <a:rPr sz="1800" spc="-200" dirty="0">
                <a:latin typeface="Arial"/>
                <a:cs typeface="Arial"/>
              </a:rPr>
              <a:t>DEI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or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Teaching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45" dirty="0">
                <a:latin typeface="Arial"/>
                <a:cs typeface="Arial"/>
              </a:rPr>
              <a:t>case? </a:t>
            </a:r>
            <a:r>
              <a:rPr sz="1800" spc="-175" dirty="0">
                <a:latin typeface="Arial"/>
                <a:cs typeface="Arial"/>
              </a:rPr>
              <a:t>A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00" dirty="0">
                <a:latin typeface="Arial"/>
                <a:cs typeface="Arial"/>
              </a:rPr>
              <a:t>DEI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philosophy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or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135" dirty="0">
                <a:latin typeface="Arial"/>
                <a:cs typeface="Arial"/>
              </a:rPr>
              <a:t>Teaching</a:t>
            </a:r>
            <a:r>
              <a:rPr sz="1800" spc="-70" dirty="0">
                <a:latin typeface="Arial"/>
                <a:cs typeface="Arial"/>
              </a:rPr>
              <a:t> philosophy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can </a:t>
            </a:r>
            <a:r>
              <a:rPr sz="1800" spc="-100" dirty="0">
                <a:latin typeface="Arial"/>
                <a:cs typeface="Arial"/>
              </a:rPr>
              <a:t>be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separated </a:t>
            </a:r>
            <a:r>
              <a:rPr sz="1800" spc="-10" dirty="0">
                <a:latin typeface="Arial"/>
                <a:cs typeface="Arial"/>
              </a:rPr>
              <a:t>or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inter- woven.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85" dirty="0"/>
              <a:t>IUPUI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70" dirty="0"/>
              <a:t>A</a:t>
            </a:r>
            <a:r>
              <a:rPr spc="-150" dirty="0"/>
              <a:t> </a:t>
            </a:r>
            <a:r>
              <a:rPr spc="-145" dirty="0"/>
              <a:t>template,</a:t>
            </a:r>
            <a:r>
              <a:rPr spc="-170" dirty="0"/>
              <a:t> </a:t>
            </a:r>
            <a:r>
              <a:rPr spc="-240" dirty="0"/>
              <a:t>an</a:t>
            </a:r>
            <a:r>
              <a:rPr spc="-160" dirty="0"/>
              <a:t> </a:t>
            </a:r>
            <a:r>
              <a:rPr spc="-200" dirty="0"/>
              <a:t>example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85" dirty="0"/>
              <a:t>IUPUI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7564" y="1993978"/>
            <a:ext cx="2795270" cy="18658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Template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200000"/>
              </a:lnSpc>
            </a:pPr>
            <a:r>
              <a:rPr sz="1800" u="sng" spc="-1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Example</a:t>
            </a:r>
            <a:r>
              <a:rPr sz="1800" spc="-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404041"/>
                </a:solidFill>
                <a:latin typeface="Arial"/>
                <a:cs typeface="Arial"/>
              </a:rPr>
              <a:t>(entirely</a:t>
            </a:r>
            <a:r>
              <a:rPr sz="1800" spc="-4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04041"/>
                </a:solidFill>
                <a:latin typeface="Arial"/>
                <a:cs typeface="Arial"/>
              </a:rPr>
              <a:t>fake) </a:t>
            </a:r>
            <a:r>
              <a:rPr sz="1800" u="sng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Annotated</a:t>
            </a:r>
            <a:r>
              <a:rPr sz="1800" u="sng" spc="-8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spc="-1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example</a:t>
            </a:r>
            <a:r>
              <a:rPr sz="1800" u="sng" spc="-8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spc="-25" dirty="0">
                <a:solidFill>
                  <a:srgbClr val="404041"/>
                </a:solidFill>
                <a:latin typeface="Arial"/>
                <a:cs typeface="Arial"/>
              </a:rPr>
              <a:t>(still</a:t>
            </a:r>
            <a:r>
              <a:rPr sz="1800" spc="-70" dirty="0">
                <a:solidFill>
                  <a:srgbClr val="404041"/>
                </a:solidFill>
                <a:latin typeface="Arial"/>
                <a:cs typeface="Arial"/>
              </a:rPr>
              <a:t> fake) </a:t>
            </a:r>
            <a:r>
              <a:rPr sz="1800" u="sng" spc="-1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Samples</a:t>
            </a:r>
            <a:r>
              <a:rPr sz="1800" spc="-70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 </a:t>
            </a:r>
            <a:r>
              <a:rPr sz="1800" spc="-10" dirty="0">
                <a:solidFill>
                  <a:srgbClr val="404041"/>
                </a:solidFill>
                <a:latin typeface="Arial"/>
                <a:cs typeface="Arial"/>
              </a:rPr>
              <a:t>(real!)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660A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830067"/>
            <a:ext cx="149860" cy="1198245"/>
          </a:xfrm>
          <a:custGeom>
            <a:avLst/>
            <a:gdLst/>
            <a:ahLst/>
            <a:cxnLst/>
            <a:rect l="l" t="t" r="r" b="b"/>
            <a:pathLst>
              <a:path w="149860" h="1198245">
                <a:moveTo>
                  <a:pt x="149352" y="0"/>
                </a:moveTo>
                <a:lnTo>
                  <a:pt x="0" y="0"/>
                </a:lnTo>
                <a:lnTo>
                  <a:pt x="0" y="1197863"/>
                </a:lnTo>
                <a:lnTo>
                  <a:pt x="149352" y="1197863"/>
                </a:lnTo>
                <a:lnTo>
                  <a:pt x="149352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85434" y="3278697"/>
            <a:ext cx="31984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70" dirty="0">
                <a:solidFill>
                  <a:srgbClr val="FFFFFF"/>
                </a:solidFill>
              </a:rPr>
              <a:t>IUPUI</a:t>
            </a:r>
            <a:r>
              <a:rPr sz="4400" spc="-225" dirty="0">
                <a:solidFill>
                  <a:srgbClr val="FFFFFF"/>
                </a:solidFill>
              </a:rPr>
              <a:t> </a:t>
            </a:r>
            <a:r>
              <a:rPr sz="4400" spc="-409" dirty="0">
                <a:solidFill>
                  <a:srgbClr val="FFFFFF"/>
                </a:solidFill>
              </a:rPr>
              <a:t>P&amp;T</a:t>
            </a:r>
            <a:r>
              <a:rPr sz="4400" spc="-225" dirty="0">
                <a:solidFill>
                  <a:srgbClr val="FFFFFF"/>
                </a:solidFill>
              </a:rPr>
              <a:t> </a:t>
            </a:r>
            <a:r>
              <a:rPr sz="4400" spc="-635" dirty="0">
                <a:solidFill>
                  <a:srgbClr val="FFFFFF"/>
                </a:solidFill>
              </a:rPr>
              <a:t>CV</a:t>
            </a:r>
            <a:endParaRPr sz="4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530027" y="1078594"/>
            <a:ext cx="800439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The IUPUI P&amp;T CV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616ED0-DBF6-2C3C-D27F-4EFCE9050A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1A5610-A964-EDA2-30A9-70B551487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Is different from a disciplinary CV.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contains additional information: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Course listings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Professional development attended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Unfunded grant submissions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has a specific order of items.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All grants, presentations, and publications are binned.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530027" y="1078594"/>
            <a:ext cx="800439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The IUPUI P&amp;T CV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616ED0-DBF6-2C3C-D27F-4EFCE9050A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1A5610-A964-EDA2-30A9-70B551487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Is different from a disciplinary CV.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contains additional information: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Course listings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Professional development attended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Unfunded grant submissions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has a specific order of items.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All grants, presentations, and publications are binned.</a:t>
            </a:r>
          </a:p>
        </p:txBody>
      </p:sp>
      <p:grpSp>
        <p:nvGrpSpPr>
          <p:cNvPr id="3" name="object 5">
            <a:extLst>
              <a:ext uri="{FF2B5EF4-FFF2-40B4-BE49-F238E27FC236}">
                <a16:creationId xmlns:a16="http://schemas.microsoft.com/office/drawing/2014/main" id="{89EEB0A4-3268-49A4-BFD3-0F5A62364739}"/>
              </a:ext>
            </a:extLst>
          </p:cNvPr>
          <p:cNvGrpSpPr/>
          <p:nvPr/>
        </p:nvGrpSpPr>
        <p:grpSpPr>
          <a:xfrm>
            <a:off x="243006" y="1420257"/>
            <a:ext cx="7085330" cy="2639695"/>
            <a:chOff x="537972" y="1355089"/>
            <a:chExt cx="7085330" cy="2639695"/>
          </a:xfrm>
        </p:grpSpPr>
        <p:pic>
          <p:nvPicPr>
            <p:cNvPr id="4" name="object 6">
              <a:extLst>
                <a:ext uri="{FF2B5EF4-FFF2-40B4-BE49-F238E27FC236}">
                  <a16:creationId xmlns:a16="http://schemas.microsoft.com/office/drawing/2014/main" id="{9C1695C1-6EBB-2281-3C2E-6295E278135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7972" y="2378964"/>
              <a:ext cx="4472939" cy="1615439"/>
            </a:xfrm>
            <a:prstGeom prst="rect">
              <a:avLst/>
            </a:prstGeom>
          </p:spPr>
        </p:pic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2BDFC438-B529-FD87-6EE3-B121169E4F45}"/>
                </a:ext>
              </a:extLst>
            </p:cNvPr>
            <p:cNvSpPr/>
            <p:nvPr/>
          </p:nvSpPr>
          <p:spPr>
            <a:xfrm>
              <a:off x="609600" y="2427731"/>
              <a:ext cx="4330065" cy="1472565"/>
            </a:xfrm>
            <a:custGeom>
              <a:avLst/>
              <a:gdLst/>
              <a:ahLst/>
              <a:cxnLst/>
              <a:rect l="l" t="t" r="r" b="b"/>
              <a:pathLst>
                <a:path w="4330065" h="1472564">
                  <a:moveTo>
                    <a:pt x="0" y="736091"/>
                  </a:moveTo>
                  <a:lnTo>
                    <a:pt x="4259" y="689540"/>
                  </a:lnTo>
                  <a:lnTo>
                    <a:pt x="16867" y="643759"/>
                  </a:lnTo>
                  <a:lnTo>
                    <a:pt x="37571" y="598833"/>
                  </a:lnTo>
                  <a:lnTo>
                    <a:pt x="66116" y="554848"/>
                  </a:lnTo>
                  <a:lnTo>
                    <a:pt x="102250" y="511892"/>
                  </a:lnTo>
                  <a:lnTo>
                    <a:pt x="145719" y="470050"/>
                  </a:lnTo>
                  <a:lnTo>
                    <a:pt x="196269" y="429408"/>
                  </a:lnTo>
                  <a:lnTo>
                    <a:pt x="253646" y="390053"/>
                  </a:lnTo>
                  <a:lnTo>
                    <a:pt x="317597" y="352071"/>
                  </a:lnTo>
                  <a:lnTo>
                    <a:pt x="351959" y="333622"/>
                  </a:lnTo>
                  <a:lnTo>
                    <a:pt x="387869" y="315549"/>
                  </a:lnTo>
                  <a:lnTo>
                    <a:pt x="425295" y="297861"/>
                  </a:lnTo>
                  <a:lnTo>
                    <a:pt x="464207" y="280571"/>
                  </a:lnTo>
                  <a:lnTo>
                    <a:pt x="504572" y="263689"/>
                  </a:lnTo>
                  <a:lnTo>
                    <a:pt x="546358" y="247226"/>
                  </a:lnTo>
                  <a:lnTo>
                    <a:pt x="589535" y="231192"/>
                  </a:lnTo>
                  <a:lnTo>
                    <a:pt x="634069" y="215598"/>
                  </a:lnTo>
                  <a:lnTo>
                    <a:pt x="679930" y="200455"/>
                  </a:lnTo>
                  <a:lnTo>
                    <a:pt x="727086" y="185774"/>
                  </a:lnTo>
                  <a:lnTo>
                    <a:pt x="775505" y="171566"/>
                  </a:lnTo>
                  <a:lnTo>
                    <a:pt x="825155" y="157841"/>
                  </a:lnTo>
                  <a:lnTo>
                    <a:pt x="876005" y="144610"/>
                  </a:lnTo>
                  <a:lnTo>
                    <a:pt x="928023" y="131884"/>
                  </a:lnTo>
                  <a:lnTo>
                    <a:pt x="981177" y="119674"/>
                  </a:lnTo>
                  <a:lnTo>
                    <a:pt x="1035436" y="107990"/>
                  </a:lnTo>
                  <a:lnTo>
                    <a:pt x="1090768" y="96844"/>
                  </a:lnTo>
                  <a:lnTo>
                    <a:pt x="1147141" y="86245"/>
                  </a:lnTo>
                  <a:lnTo>
                    <a:pt x="1204523" y="76206"/>
                  </a:lnTo>
                  <a:lnTo>
                    <a:pt x="1262883" y="66736"/>
                  </a:lnTo>
                  <a:lnTo>
                    <a:pt x="1322190" y="57846"/>
                  </a:lnTo>
                  <a:lnTo>
                    <a:pt x="1382410" y="49548"/>
                  </a:lnTo>
                  <a:lnTo>
                    <a:pt x="1443514" y="41851"/>
                  </a:lnTo>
                  <a:lnTo>
                    <a:pt x="1505468" y="34767"/>
                  </a:lnTo>
                  <a:lnTo>
                    <a:pt x="1568242" y="28307"/>
                  </a:lnTo>
                  <a:lnTo>
                    <a:pt x="1631803" y="22481"/>
                  </a:lnTo>
                  <a:lnTo>
                    <a:pt x="1696120" y="17300"/>
                  </a:lnTo>
                  <a:lnTo>
                    <a:pt x="1761161" y="12775"/>
                  </a:lnTo>
                  <a:lnTo>
                    <a:pt x="1826895" y="8916"/>
                  </a:lnTo>
                  <a:lnTo>
                    <a:pt x="1893289" y="5735"/>
                  </a:lnTo>
                  <a:lnTo>
                    <a:pt x="1960313" y="3242"/>
                  </a:lnTo>
                  <a:lnTo>
                    <a:pt x="2027934" y="1448"/>
                  </a:lnTo>
                  <a:lnTo>
                    <a:pt x="2096121" y="363"/>
                  </a:lnTo>
                  <a:lnTo>
                    <a:pt x="2164842" y="0"/>
                  </a:lnTo>
                  <a:lnTo>
                    <a:pt x="2233562" y="363"/>
                  </a:lnTo>
                  <a:lnTo>
                    <a:pt x="2301749" y="1448"/>
                  </a:lnTo>
                  <a:lnTo>
                    <a:pt x="2369370" y="3242"/>
                  </a:lnTo>
                  <a:lnTo>
                    <a:pt x="2436394" y="5735"/>
                  </a:lnTo>
                  <a:lnTo>
                    <a:pt x="2502788" y="8916"/>
                  </a:lnTo>
                  <a:lnTo>
                    <a:pt x="2568522" y="12775"/>
                  </a:lnTo>
                  <a:lnTo>
                    <a:pt x="2633563" y="17300"/>
                  </a:lnTo>
                  <a:lnTo>
                    <a:pt x="2697880" y="22481"/>
                  </a:lnTo>
                  <a:lnTo>
                    <a:pt x="2761441" y="28307"/>
                  </a:lnTo>
                  <a:lnTo>
                    <a:pt x="2824215" y="34767"/>
                  </a:lnTo>
                  <a:lnTo>
                    <a:pt x="2886169" y="41851"/>
                  </a:lnTo>
                  <a:lnTo>
                    <a:pt x="2947273" y="49548"/>
                  </a:lnTo>
                  <a:lnTo>
                    <a:pt x="3007493" y="57846"/>
                  </a:lnTo>
                  <a:lnTo>
                    <a:pt x="3066800" y="66736"/>
                  </a:lnTo>
                  <a:lnTo>
                    <a:pt x="3125160" y="76206"/>
                  </a:lnTo>
                  <a:lnTo>
                    <a:pt x="3182542" y="86245"/>
                  </a:lnTo>
                  <a:lnTo>
                    <a:pt x="3238915" y="96844"/>
                  </a:lnTo>
                  <a:lnTo>
                    <a:pt x="3294247" y="107990"/>
                  </a:lnTo>
                  <a:lnTo>
                    <a:pt x="3348506" y="119674"/>
                  </a:lnTo>
                  <a:lnTo>
                    <a:pt x="3401660" y="131884"/>
                  </a:lnTo>
                  <a:lnTo>
                    <a:pt x="3453678" y="144610"/>
                  </a:lnTo>
                  <a:lnTo>
                    <a:pt x="3504528" y="157841"/>
                  </a:lnTo>
                  <a:lnTo>
                    <a:pt x="3554178" y="171566"/>
                  </a:lnTo>
                  <a:lnTo>
                    <a:pt x="3602597" y="185774"/>
                  </a:lnTo>
                  <a:lnTo>
                    <a:pt x="3649753" y="200455"/>
                  </a:lnTo>
                  <a:lnTo>
                    <a:pt x="3695614" y="215598"/>
                  </a:lnTo>
                  <a:lnTo>
                    <a:pt x="3740148" y="231192"/>
                  </a:lnTo>
                  <a:lnTo>
                    <a:pt x="3783325" y="247226"/>
                  </a:lnTo>
                  <a:lnTo>
                    <a:pt x="3825111" y="263689"/>
                  </a:lnTo>
                  <a:lnTo>
                    <a:pt x="3865476" y="280571"/>
                  </a:lnTo>
                  <a:lnTo>
                    <a:pt x="3904388" y="297861"/>
                  </a:lnTo>
                  <a:lnTo>
                    <a:pt x="3941814" y="315549"/>
                  </a:lnTo>
                  <a:lnTo>
                    <a:pt x="3977724" y="333622"/>
                  </a:lnTo>
                  <a:lnTo>
                    <a:pt x="4012086" y="352071"/>
                  </a:lnTo>
                  <a:lnTo>
                    <a:pt x="4076037" y="390053"/>
                  </a:lnTo>
                  <a:lnTo>
                    <a:pt x="4133414" y="429408"/>
                  </a:lnTo>
                  <a:lnTo>
                    <a:pt x="4183964" y="470050"/>
                  </a:lnTo>
                  <a:lnTo>
                    <a:pt x="4227433" y="511892"/>
                  </a:lnTo>
                  <a:lnTo>
                    <a:pt x="4263567" y="554848"/>
                  </a:lnTo>
                  <a:lnTo>
                    <a:pt x="4292112" y="598833"/>
                  </a:lnTo>
                  <a:lnTo>
                    <a:pt x="4312816" y="643759"/>
                  </a:lnTo>
                  <a:lnTo>
                    <a:pt x="4325424" y="689540"/>
                  </a:lnTo>
                  <a:lnTo>
                    <a:pt x="4329684" y="736091"/>
                  </a:lnTo>
                  <a:lnTo>
                    <a:pt x="4328613" y="759458"/>
                  </a:lnTo>
                  <a:lnTo>
                    <a:pt x="4320148" y="805635"/>
                  </a:lnTo>
                  <a:lnTo>
                    <a:pt x="4303460" y="851000"/>
                  </a:lnTo>
                  <a:lnTo>
                    <a:pt x="4278804" y="895466"/>
                  </a:lnTo>
                  <a:lnTo>
                    <a:pt x="4246433" y="938947"/>
                  </a:lnTo>
                  <a:lnTo>
                    <a:pt x="4206600" y="981357"/>
                  </a:lnTo>
                  <a:lnTo>
                    <a:pt x="4159559" y="1022609"/>
                  </a:lnTo>
                  <a:lnTo>
                    <a:pt x="4105563" y="1062618"/>
                  </a:lnTo>
                  <a:lnTo>
                    <a:pt x="4044867" y="1101298"/>
                  </a:lnTo>
                  <a:lnTo>
                    <a:pt x="3977724" y="1138561"/>
                  </a:lnTo>
                  <a:lnTo>
                    <a:pt x="3941814" y="1156634"/>
                  </a:lnTo>
                  <a:lnTo>
                    <a:pt x="3904388" y="1174322"/>
                  </a:lnTo>
                  <a:lnTo>
                    <a:pt x="3865476" y="1191612"/>
                  </a:lnTo>
                  <a:lnTo>
                    <a:pt x="3825111" y="1208494"/>
                  </a:lnTo>
                  <a:lnTo>
                    <a:pt x="3783325" y="1224957"/>
                  </a:lnTo>
                  <a:lnTo>
                    <a:pt x="3740148" y="1240991"/>
                  </a:lnTo>
                  <a:lnTo>
                    <a:pt x="3695614" y="1256585"/>
                  </a:lnTo>
                  <a:lnTo>
                    <a:pt x="3649753" y="1271728"/>
                  </a:lnTo>
                  <a:lnTo>
                    <a:pt x="3602597" y="1286409"/>
                  </a:lnTo>
                  <a:lnTo>
                    <a:pt x="3554178" y="1300617"/>
                  </a:lnTo>
                  <a:lnTo>
                    <a:pt x="3504528" y="1314342"/>
                  </a:lnTo>
                  <a:lnTo>
                    <a:pt x="3453678" y="1327573"/>
                  </a:lnTo>
                  <a:lnTo>
                    <a:pt x="3401660" y="1340299"/>
                  </a:lnTo>
                  <a:lnTo>
                    <a:pt x="3348506" y="1352509"/>
                  </a:lnTo>
                  <a:lnTo>
                    <a:pt x="3294247" y="1364193"/>
                  </a:lnTo>
                  <a:lnTo>
                    <a:pt x="3238915" y="1375339"/>
                  </a:lnTo>
                  <a:lnTo>
                    <a:pt x="3182542" y="1385938"/>
                  </a:lnTo>
                  <a:lnTo>
                    <a:pt x="3125160" y="1395977"/>
                  </a:lnTo>
                  <a:lnTo>
                    <a:pt x="3066800" y="1405447"/>
                  </a:lnTo>
                  <a:lnTo>
                    <a:pt x="3007493" y="1414337"/>
                  </a:lnTo>
                  <a:lnTo>
                    <a:pt x="2947273" y="1422635"/>
                  </a:lnTo>
                  <a:lnTo>
                    <a:pt x="2886169" y="1430332"/>
                  </a:lnTo>
                  <a:lnTo>
                    <a:pt x="2824215" y="1437416"/>
                  </a:lnTo>
                  <a:lnTo>
                    <a:pt x="2761441" y="1443876"/>
                  </a:lnTo>
                  <a:lnTo>
                    <a:pt x="2697880" y="1449702"/>
                  </a:lnTo>
                  <a:lnTo>
                    <a:pt x="2633563" y="1454883"/>
                  </a:lnTo>
                  <a:lnTo>
                    <a:pt x="2568522" y="1459408"/>
                  </a:lnTo>
                  <a:lnTo>
                    <a:pt x="2502788" y="1463267"/>
                  </a:lnTo>
                  <a:lnTo>
                    <a:pt x="2436394" y="1466448"/>
                  </a:lnTo>
                  <a:lnTo>
                    <a:pt x="2369370" y="1468941"/>
                  </a:lnTo>
                  <a:lnTo>
                    <a:pt x="2301749" y="1470735"/>
                  </a:lnTo>
                  <a:lnTo>
                    <a:pt x="2233562" y="1471820"/>
                  </a:lnTo>
                  <a:lnTo>
                    <a:pt x="2164842" y="1472183"/>
                  </a:lnTo>
                  <a:lnTo>
                    <a:pt x="2096121" y="1471820"/>
                  </a:lnTo>
                  <a:lnTo>
                    <a:pt x="2027934" y="1470735"/>
                  </a:lnTo>
                  <a:lnTo>
                    <a:pt x="1960313" y="1468941"/>
                  </a:lnTo>
                  <a:lnTo>
                    <a:pt x="1893289" y="1466448"/>
                  </a:lnTo>
                  <a:lnTo>
                    <a:pt x="1826895" y="1463267"/>
                  </a:lnTo>
                  <a:lnTo>
                    <a:pt x="1761161" y="1459408"/>
                  </a:lnTo>
                  <a:lnTo>
                    <a:pt x="1696120" y="1454883"/>
                  </a:lnTo>
                  <a:lnTo>
                    <a:pt x="1631803" y="1449702"/>
                  </a:lnTo>
                  <a:lnTo>
                    <a:pt x="1568242" y="1443876"/>
                  </a:lnTo>
                  <a:lnTo>
                    <a:pt x="1505468" y="1437416"/>
                  </a:lnTo>
                  <a:lnTo>
                    <a:pt x="1443514" y="1430332"/>
                  </a:lnTo>
                  <a:lnTo>
                    <a:pt x="1382410" y="1422635"/>
                  </a:lnTo>
                  <a:lnTo>
                    <a:pt x="1322190" y="1414337"/>
                  </a:lnTo>
                  <a:lnTo>
                    <a:pt x="1262883" y="1405447"/>
                  </a:lnTo>
                  <a:lnTo>
                    <a:pt x="1204523" y="1395977"/>
                  </a:lnTo>
                  <a:lnTo>
                    <a:pt x="1147141" y="1385938"/>
                  </a:lnTo>
                  <a:lnTo>
                    <a:pt x="1090768" y="1375339"/>
                  </a:lnTo>
                  <a:lnTo>
                    <a:pt x="1035436" y="1364193"/>
                  </a:lnTo>
                  <a:lnTo>
                    <a:pt x="981177" y="1352509"/>
                  </a:lnTo>
                  <a:lnTo>
                    <a:pt x="928023" y="1340299"/>
                  </a:lnTo>
                  <a:lnTo>
                    <a:pt x="876005" y="1327573"/>
                  </a:lnTo>
                  <a:lnTo>
                    <a:pt x="825155" y="1314342"/>
                  </a:lnTo>
                  <a:lnTo>
                    <a:pt x="775505" y="1300617"/>
                  </a:lnTo>
                  <a:lnTo>
                    <a:pt x="727086" y="1286409"/>
                  </a:lnTo>
                  <a:lnTo>
                    <a:pt x="679930" y="1271728"/>
                  </a:lnTo>
                  <a:lnTo>
                    <a:pt x="634069" y="1256585"/>
                  </a:lnTo>
                  <a:lnTo>
                    <a:pt x="589535" y="1240991"/>
                  </a:lnTo>
                  <a:lnTo>
                    <a:pt x="546358" y="1224957"/>
                  </a:lnTo>
                  <a:lnTo>
                    <a:pt x="504572" y="1208494"/>
                  </a:lnTo>
                  <a:lnTo>
                    <a:pt x="464207" y="1191612"/>
                  </a:lnTo>
                  <a:lnTo>
                    <a:pt x="425295" y="1174322"/>
                  </a:lnTo>
                  <a:lnTo>
                    <a:pt x="387869" y="1156634"/>
                  </a:lnTo>
                  <a:lnTo>
                    <a:pt x="351959" y="1138561"/>
                  </a:lnTo>
                  <a:lnTo>
                    <a:pt x="317597" y="1120112"/>
                  </a:lnTo>
                  <a:lnTo>
                    <a:pt x="253646" y="1082130"/>
                  </a:lnTo>
                  <a:lnTo>
                    <a:pt x="196269" y="1042775"/>
                  </a:lnTo>
                  <a:lnTo>
                    <a:pt x="145719" y="1002133"/>
                  </a:lnTo>
                  <a:lnTo>
                    <a:pt x="102250" y="960291"/>
                  </a:lnTo>
                  <a:lnTo>
                    <a:pt x="66116" y="917335"/>
                  </a:lnTo>
                  <a:lnTo>
                    <a:pt x="37571" y="873350"/>
                  </a:lnTo>
                  <a:lnTo>
                    <a:pt x="16867" y="828424"/>
                  </a:lnTo>
                  <a:lnTo>
                    <a:pt x="4259" y="782643"/>
                  </a:lnTo>
                  <a:lnTo>
                    <a:pt x="0" y="736091"/>
                  </a:lnTo>
                  <a:close/>
                </a:path>
              </a:pathLst>
            </a:custGeom>
            <a:ln w="571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99BCDAB1-5A29-45C6-BB95-FF6918B96A83}"/>
                </a:ext>
              </a:extLst>
            </p:cNvPr>
            <p:cNvSpPr/>
            <p:nvPr/>
          </p:nvSpPr>
          <p:spPr>
            <a:xfrm>
              <a:off x="4355477" y="1367789"/>
              <a:ext cx="3255010" cy="1289050"/>
            </a:xfrm>
            <a:custGeom>
              <a:avLst/>
              <a:gdLst/>
              <a:ahLst/>
              <a:cxnLst/>
              <a:rect l="l" t="t" r="r" b="b"/>
              <a:pathLst>
                <a:path w="3255009" h="1289050">
                  <a:moveTo>
                    <a:pt x="3254616" y="0"/>
                  </a:moveTo>
                  <a:lnTo>
                    <a:pt x="676008" y="0"/>
                  </a:lnTo>
                  <a:lnTo>
                    <a:pt x="676008" y="673862"/>
                  </a:lnTo>
                  <a:lnTo>
                    <a:pt x="0" y="1288783"/>
                  </a:lnTo>
                  <a:lnTo>
                    <a:pt x="676008" y="962660"/>
                  </a:lnTo>
                  <a:lnTo>
                    <a:pt x="676008" y="1155192"/>
                  </a:lnTo>
                  <a:lnTo>
                    <a:pt x="3254616" y="1155192"/>
                  </a:lnTo>
                  <a:lnTo>
                    <a:pt x="32546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D53BEC08-7B7E-128C-95F0-54733CA0FBE8}"/>
                </a:ext>
              </a:extLst>
            </p:cNvPr>
            <p:cNvSpPr/>
            <p:nvPr/>
          </p:nvSpPr>
          <p:spPr>
            <a:xfrm>
              <a:off x="4355477" y="1367789"/>
              <a:ext cx="3255010" cy="1289050"/>
            </a:xfrm>
            <a:custGeom>
              <a:avLst/>
              <a:gdLst/>
              <a:ahLst/>
              <a:cxnLst/>
              <a:rect l="l" t="t" r="r" b="b"/>
              <a:pathLst>
                <a:path w="3255009" h="1289050">
                  <a:moveTo>
                    <a:pt x="676008" y="0"/>
                  </a:moveTo>
                  <a:lnTo>
                    <a:pt x="1105776" y="0"/>
                  </a:lnTo>
                  <a:lnTo>
                    <a:pt x="1750428" y="0"/>
                  </a:lnTo>
                  <a:lnTo>
                    <a:pt x="3254616" y="0"/>
                  </a:lnTo>
                  <a:lnTo>
                    <a:pt x="3254616" y="673862"/>
                  </a:lnTo>
                  <a:lnTo>
                    <a:pt x="3254616" y="962660"/>
                  </a:lnTo>
                  <a:lnTo>
                    <a:pt x="3254616" y="1155192"/>
                  </a:lnTo>
                  <a:lnTo>
                    <a:pt x="1750428" y="1155192"/>
                  </a:lnTo>
                  <a:lnTo>
                    <a:pt x="1105776" y="1155192"/>
                  </a:lnTo>
                  <a:lnTo>
                    <a:pt x="676008" y="1155192"/>
                  </a:lnTo>
                  <a:lnTo>
                    <a:pt x="676008" y="962660"/>
                  </a:lnTo>
                  <a:lnTo>
                    <a:pt x="0" y="1288783"/>
                  </a:lnTo>
                  <a:lnTo>
                    <a:pt x="676008" y="673862"/>
                  </a:lnTo>
                  <a:lnTo>
                    <a:pt x="676008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1354AF92-98A7-14CD-9039-B5F530F0E390}"/>
              </a:ext>
            </a:extLst>
          </p:cNvPr>
          <p:cNvSpPr txBox="1"/>
          <p:nvPr/>
        </p:nvSpPr>
        <p:spPr>
          <a:xfrm>
            <a:off x="4762078" y="1619294"/>
            <a:ext cx="23837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latin typeface="Arial"/>
                <a:cs typeface="Arial"/>
              </a:rPr>
              <a:t>For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internal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reviewers, </a:t>
            </a:r>
            <a:r>
              <a:rPr sz="1800" spc="-110" dirty="0">
                <a:latin typeface="Arial"/>
                <a:cs typeface="Arial"/>
              </a:rPr>
              <a:t>places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activities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into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total </a:t>
            </a:r>
            <a:r>
              <a:rPr sz="1800" spc="-10" dirty="0">
                <a:latin typeface="Arial"/>
                <a:cs typeface="Arial"/>
              </a:rPr>
              <a:t>context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2805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530027" y="1078594"/>
            <a:ext cx="800439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The IUPUI P&amp;T CV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616ED0-DBF6-2C3C-D27F-4EFCE9050A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1A5610-A964-EDA2-30A9-70B551487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Is different from a disciplinary CV.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contains additional information: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Course listings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Professional development attended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Unfunded grant submissions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has a specific order of items.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All grants, presentations, and publications are binned.</a:t>
            </a:r>
          </a:p>
        </p:txBody>
      </p:sp>
      <p:grpSp>
        <p:nvGrpSpPr>
          <p:cNvPr id="3" name="object 7">
            <a:extLst>
              <a:ext uri="{FF2B5EF4-FFF2-40B4-BE49-F238E27FC236}">
                <a16:creationId xmlns:a16="http://schemas.microsoft.com/office/drawing/2014/main" id="{B8F8BE86-C602-72DE-6229-A19621A68771}"/>
              </a:ext>
            </a:extLst>
          </p:cNvPr>
          <p:cNvGrpSpPr/>
          <p:nvPr/>
        </p:nvGrpSpPr>
        <p:grpSpPr>
          <a:xfrm>
            <a:off x="170687" y="2731261"/>
            <a:ext cx="8124190" cy="1957070"/>
            <a:chOff x="170687" y="2731261"/>
            <a:chExt cx="8124190" cy="1957070"/>
          </a:xfrm>
        </p:grpSpPr>
        <p:pic>
          <p:nvPicPr>
            <p:cNvPr id="4" name="object 8">
              <a:extLst>
                <a:ext uri="{FF2B5EF4-FFF2-40B4-BE49-F238E27FC236}">
                  <a16:creationId xmlns:a16="http://schemas.microsoft.com/office/drawing/2014/main" id="{9C062ECB-FFF8-1875-94E0-D8051BF1098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687" y="3587495"/>
              <a:ext cx="4472940" cy="1100327"/>
            </a:xfrm>
            <a:prstGeom prst="rect">
              <a:avLst/>
            </a:prstGeom>
          </p:spPr>
        </p:pic>
        <p:sp>
          <p:nvSpPr>
            <p:cNvPr id="7" name="object 9">
              <a:extLst>
                <a:ext uri="{FF2B5EF4-FFF2-40B4-BE49-F238E27FC236}">
                  <a16:creationId xmlns:a16="http://schemas.microsoft.com/office/drawing/2014/main" id="{40142634-28C8-D61C-53E3-948F9D896002}"/>
                </a:ext>
              </a:extLst>
            </p:cNvPr>
            <p:cNvSpPr/>
            <p:nvPr/>
          </p:nvSpPr>
          <p:spPr>
            <a:xfrm>
              <a:off x="242315" y="3636263"/>
              <a:ext cx="4330065" cy="957580"/>
            </a:xfrm>
            <a:custGeom>
              <a:avLst/>
              <a:gdLst/>
              <a:ahLst/>
              <a:cxnLst/>
              <a:rect l="l" t="t" r="r" b="b"/>
              <a:pathLst>
                <a:path w="4330065" h="957579">
                  <a:moveTo>
                    <a:pt x="0" y="478536"/>
                  </a:moveTo>
                  <a:lnTo>
                    <a:pt x="11176" y="429608"/>
                  </a:lnTo>
                  <a:lnTo>
                    <a:pt x="43982" y="382094"/>
                  </a:lnTo>
                  <a:lnTo>
                    <a:pt x="77330" y="351322"/>
                  </a:lnTo>
                  <a:lnTo>
                    <a:pt x="119485" y="321356"/>
                  </a:lnTo>
                  <a:lnTo>
                    <a:pt x="170124" y="292268"/>
                  </a:lnTo>
                  <a:lnTo>
                    <a:pt x="228925" y="264129"/>
                  </a:lnTo>
                  <a:lnTo>
                    <a:pt x="295565" y="237010"/>
                  </a:lnTo>
                  <a:lnTo>
                    <a:pt x="331724" y="223855"/>
                  </a:lnTo>
                  <a:lnTo>
                    <a:pt x="369722" y="210982"/>
                  </a:lnTo>
                  <a:lnTo>
                    <a:pt x="409519" y="198400"/>
                  </a:lnTo>
                  <a:lnTo>
                    <a:pt x="451073" y="186117"/>
                  </a:lnTo>
                  <a:lnTo>
                    <a:pt x="494346" y="174143"/>
                  </a:lnTo>
                  <a:lnTo>
                    <a:pt x="539296" y="162486"/>
                  </a:lnTo>
                  <a:lnTo>
                    <a:pt x="585884" y="151155"/>
                  </a:lnTo>
                  <a:lnTo>
                    <a:pt x="634069" y="140160"/>
                  </a:lnTo>
                  <a:lnTo>
                    <a:pt x="683811" y="129509"/>
                  </a:lnTo>
                  <a:lnTo>
                    <a:pt x="735069" y="119210"/>
                  </a:lnTo>
                  <a:lnTo>
                    <a:pt x="787803" y="109274"/>
                  </a:lnTo>
                  <a:lnTo>
                    <a:pt x="841974" y="99709"/>
                  </a:lnTo>
                  <a:lnTo>
                    <a:pt x="897539" y="90523"/>
                  </a:lnTo>
                  <a:lnTo>
                    <a:pt x="954460" y="81726"/>
                  </a:lnTo>
                  <a:lnTo>
                    <a:pt x="1012696" y="73327"/>
                  </a:lnTo>
                  <a:lnTo>
                    <a:pt x="1072207" y="65334"/>
                  </a:lnTo>
                  <a:lnTo>
                    <a:pt x="1132952" y="57756"/>
                  </a:lnTo>
                  <a:lnTo>
                    <a:pt x="1194891" y="50603"/>
                  </a:lnTo>
                  <a:lnTo>
                    <a:pt x="1257984" y="43883"/>
                  </a:lnTo>
                  <a:lnTo>
                    <a:pt x="1322190" y="37605"/>
                  </a:lnTo>
                  <a:lnTo>
                    <a:pt x="1387469" y="31779"/>
                  </a:lnTo>
                  <a:lnTo>
                    <a:pt x="1453781" y="26412"/>
                  </a:lnTo>
                  <a:lnTo>
                    <a:pt x="1521086" y="21514"/>
                  </a:lnTo>
                  <a:lnTo>
                    <a:pt x="1589343" y="17093"/>
                  </a:lnTo>
                  <a:lnTo>
                    <a:pt x="1658512" y="13160"/>
                  </a:lnTo>
                  <a:lnTo>
                    <a:pt x="1728552" y="9722"/>
                  </a:lnTo>
                  <a:lnTo>
                    <a:pt x="1799424" y="6788"/>
                  </a:lnTo>
                  <a:lnTo>
                    <a:pt x="1871086" y="4368"/>
                  </a:lnTo>
                  <a:lnTo>
                    <a:pt x="1943500" y="2470"/>
                  </a:lnTo>
                  <a:lnTo>
                    <a:pt x="2016624" y="1104"/>
                  </a:lnTo>
                  <a:lnTo>
                    <a:pt x="2090418" y="277"/>
                  </a:lnTo>
                  <a:lnTo>
                    <a:pt x="2164842" y="0"/>
                  </a:lnTo>
                  <a:lnTo>
                    <a:pt x="2239265" y="277"/>
                  </a:lnTo>
                  <a:lnTo>
                    <a:pt x="2313059" y="1104"/>
                  </a:lnTo>
                  <a:lnTo>
                    <a:pt x="2386183" y="2470"/>
                  </a:lnTo>
                  <a:lnTo>
                    <a:pt x="2458597" y="4368"/>
                  </a:lnTo>
                  <a:lnTo>
                    <a:pt x="2530259" y="6788"/>
                  </a:lnTo>
                  <a:lnTo>
                    <a:pt x="2601131" y="9722"/>
                  </a:lnTo>
                  <a:lnTo>
                    <a:pt x="2671171" y="13160"/>
                  </a:lnTo>
                  <a:lnTo>
                    <a:pt x="2740340" y="17093"/>
                  </a:lnTo>
                  <a:lnTo>
                    <a:pt x="2808597" y="21514"/>
                  </a:lnTo>
                  <a:lnTo>
                    <a:pt x="2875902" y="26412"/>
                  </a:lnTo>
                  <a:lnTo>
                    <a:pt x="2942214" y="31779"/>
                  </a:lnTo>
                  <a:lnTo>
                    <a:pt x="3007493" y="37605"/>
                  </a:lnTo>
                  <a:lnTo>
                    <a:pt x="3071699" y="43883"/>
                  </a:lnTo>
                  <a:lnTo>
                    <a:pt x="3134792" y="50603"/>
                  </a:lnTo>
                  <a:lnTo>
                    <a:pt x="3196731" y="57756"/>
                  </a:lnTo>
                  <a:lnTo>
                    <a:pt x="3257476" y="65334"/>
                  </a:lnTo>
                  <a:lnTo>
                    <a:pt x="3316987" y="73327"/>
                  </a:lnTo>
                  <a:lnTo>
                    <a:pt x="3375223" y="81726"/>
                  </a:lnTo>
                  <a:lnTo>
                    <a:pt x="3432144" y="90523"/>
                  </a:lnTo>
                  <a:lnTo>
                    <a:pt x="3487709" y="99709"/>
                  </a:lnTo>
                  <a:lnTo>
                    <a:pt x="3541880" y="109274"/>
                  </a:lnTo>
                  <a:lnTo>
                    <a:pt x="3594614" y="119210"/>
                  </a:lnTo>
                  <a:lnTo>
                    <a:pt x="3645872" y="129509"/>
                  </a:lnTo>
                  <a:lnTo>
                    <a:pt x="3695614" y="140160"/>
                  </a:lnTo>
                  <a:lnTo>
                    <a:pt x="3743799" y="151155"/>
                  </a:lnTo>
                  <a:lnTo>
                    <a:pt x="3790387" y="162486"/>
                  </a:lnTo>
                  <a:lnTo>
                    <a:pt x="3835337" y="174143"/>
                  </a:lnTo>
                  <a:lnTo>
                    <a:pt x="3878610" y="186117"/>
                  </a:lnTo>
                  <a:lnTo>
                    <a:pt x="3920164" y="198400"/>
                  </a:lnTo>
                  <a:lnTo>
                    <a:pt x="3959961" y="210982"/>
                  </a:lnTo>
                  <a:lnTo>
                    <a:pt x="3997959" y="223855"/>
                  </a:lnTo>
                  <a:lnTo>
                    <a:pt x="4034118" y="237010"/>
                  </a:lnTo>
                  <a:lnTo>
                    <a:pt x="4100758" y="264129"/>
                  </a:lnTo>
                  <a:lnTo>
                    <a:pt x="4159559" y="292268"/>
                  </a:lnTo>
                  <a:lnTo>
                    <a:pt x="4210198" y="321356"/>
                  </a:lnTo>
                  <a:lnTo>
                    <a:pt x="4252353" y="351322"/>
                  </a:lnTo>
                  <a:lnTo>
                    <a:pt x="4285701" y="382094"/>
                  </a:lnTo>
                  <a:lnTo>
                    <a:pt x="4309921" y="413601"/>
                  </a:lnTo>
                  <a:lnTo>
                    <a:pt x="4328428" y="462084"/>
                  </a:lnTo>
                  <a:lnTo>
                    <a:pt x="4329684" y="478536"/>
                  </a:lnTo>
                  <a:lnTo>
                    <a:pt x="4328428" y="494987"/>
                  </a:lnTo>
                  <a:lnTo>
                    <a:pt x="4309921" y="543470"/>
                  </a:lnTo>
                  <a:lnTo>
                    <a:pt x="4285701" y="574977"/>
                  </a:lnTo>
                  <a:lnTo>
                    <a:pt x="4252353" y="605749"/>
                  </a:lnTo>
                  <a:lnTo>
                    <a:pt x="4210198" y="635715"/>
                  </a:lnTo>
                  <a:lnTo>
                    <a:pt x="4159559" y="664803"/>
                  </a:lnTo>
                  <a:lnTo>
                    <a:pt x="4100758" y="692942"/>
                  </a:lnTo>
                  <a:lnTo>
                    <a:pt x="4034118" y="720061"/>
                  </a:lnTo>
                  <a:lnTo>
                    <a:pt x="3997959" y="733216"/>
                  </a:lnTo>
                  <a:lnTo>
                    <a:pt x="3959961" y="746089"/>
                  </a:lnTo>
                  <a:lnTo>
                    <a:pt x="3920164" y="758671"/>
                  </a:lnTo>
                  <a:lnTo>
                    <a:pt x="3878610" y="770954"/>
                  </a:lnTo>
                  <a:lnTo>
                    <a:pt x="3835337" y="782928"/>
                  </a:lnTo>
                  <a:lnTo>
                    <a:pt x="3790387" y="794585"/>
                  </a:lnTo>
                  <a:lnTo>
                    <a:pt x="3743799" y="805916"/>
                  </a:lnTo>
                  <a:lnTo>
                    <a:pt x="3695614" y="816911"/>
                  </a:lnTo>
                  <a:lnTo>
                    <a:pt x="3645872" y="827562"/>
                  </a:lnTo>
                  <a:lnTo>
                    <a:pt x="3594614" y="837861"/>
                  </a:lnTo>
                  <a:lnTo>
                    <a:pt x="3541880" y="847797"/>
                  </a:lnTo>
                  <a:lnTo>
                    <a:pt x="3487709" y="857362"/>
                  </a:lnTo>
                  <a:lnTo>
                    <a:pt x="3432144" y="866548"/>
                  </a:lnTo>
                  <a:lnTo>
                    <a:pt x="3375223" y="875345"/>
                  </a:lnTo>
                  <a:lnTo>
                    <a:pt x="3316987" y="883744"/>
                  </a:lnTo>
                  <a:lnTo>
                    <a:pt x="3257476" y="891737"/>
                  </a:lnTo>
                  <a:lnTo>
                    <a:pt x="3196731" y="899315"/>
                  </a:lnTo>
                  <a:lnTo>
                    <a:pt x="3134792" y="906468"/>
                  </a:lnTo>
                  <a:lnTo>
                    <a:pt x="3071699" y="913188"/>
                  </a:lnTo>
                  <a:lnTo>
                    <a:pt x="3007493" y="919466"/>
                  </a:lnTo>
                  <a:lnTo>
                    <a:pt x="2942214" y="925292"/>
                  </a:lnTo>
                  <a:lnTo>
                    <a:pt x="2875902" y="930659"/>
                  </a:lnTo>
                  <a:lnTo>
                    <a:pt x="2808597" y="935557"/>
                  </a:lnTo>
                  <a:lnTo>
                    <a:pt x="2740340" y="939978"/>
                  </a:lnTo>
                  <a:lnTo>
                    <a:pt x="2671171" y="943911"/>
                  </a:lnTo>
                  <a:lnTo>
                    <a:pt x="2601131" y="947349"/>
                  </a:lnTo>
                  <a:lnTo>
                    <a:pt x="2530259" y="950283"/>
                  </a:lnTo>
                  <a:lnTo>
                    <a:pt x="2458597" y="952703"/>
                  </a:lnTo>
                  <a:lnTo>
                    <a:pt x="2386183" y="954601"/>
                  </a:lnTo>
                  <a:lnTo>
                    <a:pt x="2313059" y="955967"/>
                  </a:lnTo>
                  <a:lnTo>
                    <a:pt x="2239265" y="956794"/>
                  </a:lnTo>
                  <a:lnTo>
                    <a:pt x="2164842" y="957072"/>
                  </a:lnTo>
                  <a:lnTo>
                    <a:pt x="2090418" y="956794"/>
                  </a:lnTo>
                  <a:lnTo>
                    <a:pt x="2016624" y="955967"/>
                  </a:lnTo>
                  <a:lnTo>
                    <a:pt x="1943500" y="954601"/>
                  </a:lnTo>
                  <a:lnTo>
                    <a:pt x="1871086" y="952703"/>
                  </a:lnTo>
                  <a:lnTo>
                    <a:pt x="1799424" y="950283"/>
                  </a:lnTo>
                  <a:lnTo>
                    <a:pt x="1728552" y="947349"/>
                  </a:lnTo>
                  <a:lnTo>
                    <a:pt x="1658512" y="943911"/>
                  </a:lnTo>
                  <a:lnTo>
                    <a:pt x="1589343" y="939978"/>
                  </a:lnTo>
                  <a:lnTo>
                    <a:pt x="1521086" y="935557"/>
                  </a:lnTo>
                  <a:lnTo>
                    <a:pt x="1453781" y="930659"/>
                  </a:lnTo>
                  <a:lnTo>
                    <a:pt x="1387469" y="925292"/>
                  </a:lnTo>
                  <a:lnTo>
                    <a:pt x="1322190" y="919466"/>
                  </a:lnTo>
                  <a:lnTo>
                    <a:pt x="1257984" y="913188"/>
                  </a:lnTo>
                  <a:lnTo>
                    <a:pt x="1194891" y="906468"/>
                  </a:lnTo>
                  <a:lnTo>
                    <a:pt x="1132952" y="899315"/>
                  </a:lnTo>
                  <a:lnTo>
                    <a:pt x="1072207" y="891737"/>
                  </a:lnTo>
                  <a:lnTo>
                    <a:pt x="1012696" y="883744"/>
                  </a:lnTo>
                  <a:lnTo>
                    <a:pt x="954460" y="875345"/>
                  </a:lnTo>
                  <a:lnTo>
                    <a:pt x="897539" y="866548"/>
                  </a:lnTo>
                  <a:lnTo>
                    <a:pt x="841974" y="857362"/>
                  </a:lnTo>
                  <a:lnTo>
                    <a:pt x="787803" y="847797"/>
                  </a:lnTo>
                  <a:lnTo>
                    <a:pt x="735069" y="837861"/>
                  </a:lnTo>
                  <a:lnTo>
                    <a:pt x="683811" y="827562"/>
                  </a:lnTo>
                  <a:lnTo>
                    <a:pt x="634069" y="816911"/>
                  </a:lnTo>
                  <a:lnTo>
                    <a:pt x="585884" y="805916"/>
                  </a:lnTo>
                  <a:lnTo>
                    <a:pt x="539296" y="794585"/>
                  </a:lnTo>
                  <a:lnTo>
                    <a:pt x="494346" y="782928"/>
                  </a:lnTo>
                  <a:lnTo>
                    <a:pt x="451073" y="770954"/>
                  </a:lnTo>
                  <a:lnTo>
                    <a:pt x="409519" y="758671"/>
                  </a:lnTo>
                  <a:lnTo>
                    <a:pt x="369722" y="746089"/>
                  </a:lnTo>
                  <a:lnTo>
                    <a:pt x="331724" y="733216"/>
                  </a:lnTo>
                  <a:lnTo>
                    <a:pt x="295565" y="720061"/>
                  </a:lnTo>
                  <a:lnTo>
                    <a:pt x="228925" y="692942"/>
                  </a:lnTo>
                  <a:lnTo>
                    <a:pt x="170124" y="664803"/>
                  </a:lnTo>
                  <a:lnTo>
                    <a:pt x="119485" y="635715"/>
                  </a:lnTo>
                  <a:lnTo>
                    <a:pt x="77330" y="605749"/>
                  </a:lnTo>
                  <a:lnTo>
                    <a:pt x="43982" y="574977"/>
                  </a:lnTo>
                  <a:lnTo>
                    <a:pt x="19762" y="543470"/>
                  </a:lnTo>
                  <a:lnTo>
                    <a:pt x="1255" y="494987"/>
                  </a:lnTo>
                  <a:lnTo>
                    <a:pt x="0" y="478536"/>
                  </a:lnTo>
                  <a:close/>
                </a:path>
              </a:pathLst>
            </a:custGeom>
            <a:ln w="571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FF787D62-1F52-F87F-D60F-3D06316200DB}"/>
                </a:ext>
              </a:extLst>
            </p:cNvPr>
            <p:cNvSpPr/>
            <p:nvPr/>
          </p:nvSpPr>
          <p:spPr>
            <a:xfrm>
              <a:off x="4307700" y="2743961"/>
              <a:ext cx="3975100" cy="1109980"/>
            </a:xfrm>
            <a:custGeom>
              <a:avLst/>
              <a:gdLst/>
              <a:ahLst/>
              <a:cxnLst/>
              <a:rect l="l" t="t" r="r" b="b"/>
              <a:pathLst>
                <a:path w="3975100" h="1109979">
                  <a:moveTo>
                    <a:pt x="3974477" y="0"/>
                  </a:moveTo>
                  <a:lnTo>
                    <a:pt x="883805" y="0"/>
                  </a:lnTo>
                  <a:lnTo>
                    <a:pt x="883805" y="558292"/>
                  </a:lnTo>
                  <a:lnTo>
                    <a:pt x="0" y="1109827"/>
                  </a:lnTo>
                  <a:lnTo>
                    <a:pt x="883805" y="797560"/>
                  </a:lnTo>
                  <a:lnTo>
                    <a:pt x="883805" y="957072"/>
                  </a:lnTo>
                  <a:lnTo>
                    <a:pt x="3974477" y="957072"/>
                  </a:lnTo>
                  <a:lnTo>
                    <a:pt x="39744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1">
              <a:extLst>
                <a:ext uri="{FF2B5EF4-FFF2-40B4-BE49-F238E27FC236}">
                  <a16:creationId xmlns:a16="http://schemas.microsoft.com/office/drawing/2014/main" id="{2015DEBB-EA4B-D8D6-7937-37D46EB19D36}"/>
                </a:ext>
              </a:extLst>
            </p:cNvPr>
            <p:cNvSpPr/>
            <p:nvPr/>
          </p:nvSpPr>
          <p:spPr>
            <a:xfrm>
              <a:off x="4307700" y="2743961"/>
              <a:ext cx="3975100" cy="1109980"/>
            </a:xfrm>
            <a:custGeom>
              <a:avLst/>
              <a:gdLst/>
              <a:ahLst/>
              <a:cxnLst/>
              <a:rect l="l" t="t" r="r" b="b"/>
              <a:pathLst>
                <a:path w="3975100" h="1109979">
                  <a:moveTo>
                    <a:pt x="883805" y="0"/>
                  </a:moveTo>
                  <a:lnTo>
                    <a:pt x="1398917" y="0"/>
                  </a:lnTo>
                  <a:lnTo>
                    <a:pt x="2171585" y="0"/>
                  </a:lnTo>
                  <a:lnTo>
                    <a:pt x="3974477" y="0"/>
                  </a:lnTo>
                  <a:lnTo>
                    <a:pt x="3974477" y="558292"/>
                  </a:lnTo>
                  <a:lnTo>
                    <a:pt x="3974477" y="797560"/>
                  </a:lnTo>
                  <a:lnTo>
                    <a:pt x="3974477" y="957072"/>
                  </a:lnTo>
                  <a:lnTo>
                    <a:pt x="2171585" y="957072"/>
                  </a:lnTo>
                  <a:lnTo>
                    <a:pt x="1398917" y="957072"/>
                  </a:lnTo>
                  <a:lnTo>
                    <a:pt x="883805" y="957072"/>
                  </a:lnTo>
                  <a:lnTo>
                    <a:pt x="883805" y="797560"/>
                  </a:lnTo>
                  <a:lnTo>
                    <a:pt x="0" y="1109827"/>
                  </a:lnTo>
                  <a:lnTo>
                    <a:pt x="883805" y="558292"/>
                  </a:lnTo>
                  <a:lnTo>
                    <a:pt x="883805" y="0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2">
            <a:extLst>
              <a:ext uri="{FF2B5EF4-FFF2-40B4-BE49-F238E27FC236}">
                <a16:creationId xmlns:a16="http://schemas.microsoft.com/office/drawing/2014/main" id="{1C1F8E04-93AD-FAE8-6E9F-B844AC539F75}"/>
              </a:ext>
            </a:extLst>
          </p:cNvPr>
          <p:cNvSpPr txBox="1"/>
          <p:nvPr/>
        </p:nvSpPr>
        <p:spPr>
          <a:xfrm>
            <a:off x="5321025" y="2788904"/>
            <a:ext cx="296177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0"/>
              </a:spcBef>
            </a:pPr>
            <a:r>
              <a:rPr dirty="0"/>
              <a:t>Campus committee has 125</a:t>
            </a:r>
            <a:r>
              <a:rPr lang="en-US" dirty="0"/>
              <a:t> </a:t>
            </a:r>
            <a:r>
              <a:rPr dirty="0"/>
              <a:t>- </a:t>
            </a:r>
            <a:r>
              <a:rPr lang="en-US" dirty="0"/>
              <a:t>200 </a:t>
            </a:r>
            <a:r>
              <a:rPr dirty="0"/>
              <a:t>cases to read</a:t>
            </a:r>
          </a:p>
        </p:txBody>
      </p:sp>
    </p:spTree>
    <p:extLst>
      <p:ext uri="{BB962C8B-B14F-4D97-AF65-F5344CB8AC3E}">
        <p14:creationId xmlns:p14="http://schemas.microsoft.com/office/powerpoint/2010/main" val="2309049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530027" y="1078594"/>
            <a:ext cx="800439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The IUPUI P&amp;T CV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616ED0-DBF6-2C3C-D27F-4EFCE9050A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1A5610-A964-EDA2-30A9-70B551487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Is different from a disciplinary CV.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contains additional information: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Course listings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Professional development attended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Unfunded grant submissions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has a specific order of items.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All grants, presentations, and publications are binned.</a:t>
            </a:r>
          </a:p>
        </p:txBody>
      </p:sp>
      <p:grpSp>
        <p:nvGrpSpPr>
          <p:cNvPr id="3" name="object 4">
            <a:extLst>
              <a:ext uri="{FF2B5EF4-FFF2-40B4-BE49-F238E27FC236}">
                <a16:creationId xmlns:a16="http://schemas.microsoft.com/office/drawing/2014/main" id="{FFF46E1C-ADB1-5D88-4417-A1A40342E18A}"/>
              </a:ext>
            </a:extLst>
          </p:cNvPr>
          <p:cNvGrpSpPr/>
          <p:nvPr/>
        </p:nvGrpSpPr>
        <p:grpSpPr>
          <a:xfrm>
            <a:off x="207362" y="1930887"/>
            <a:ext cx="8475590" cy="3964524"/>
            <a:chOff x="207362" y="1930887"/>
            <a:chExt cx="8475590" cy="3964524"/>
          </a:xfrm>
        </p:grpSpPr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E3BAA6EF-F3BD-F3E2-EEA1-47CA915DF1D8}"/>
                </a:ext>
              </a:extLst>
            </p:cNvPr>
            <p:cNvSpPr/>
            <p:nvPr/>
          </p:nvSpPr>
          <p:spPr>
            <a:xfrm>
              <a:off x="207362" y="3859601"/>
              <a:ext cx="6788349" cy="2035810"/>
            </a:xfrm>
            <a:custGeom>
              <a:avLst/>
              <a:gdLst/>
              <a:ahLst/>
              <a:cxnLst/>
              <a:rect l="l" t="t" r="r" b="b"/>
              <a:pathLst>
                <a:path w="6306820" h="1240789">
                  <a:moveTo>
                    <a:pt x="0" y="620268"/>
                  </a:moveTo>
                  <a:lnTo>
                    <a:pt x="7917" y="575970"/>
                  </a:lnTo>
                  <a:lnTo>
                    <a:pt x="31312" y="532513"/>
                  </a:lnTo>
                  <a:lnTo>
                    <a:pt x="69652" y="490002"/>
                  </a:lnTo>
                  <a:lnTo>
                    <a:pt x="103251" y="462238"/>
                  </a:lnTo>
                  <a:lnTo>
                    <a:pt x="143098" y="434973"/>
                  </a:lnTo>
                  <a:lnTo>
                    <a:pt x="189033" y="408236"/>
                  </a:lnTo>
                  <a:lnTo>
                    <a:pt x="240898" y="382060"/>
                  </a:lnTo>
                  <a:lnTo>
                    <a:pt x="298537" y="356475"/>
                  </a:lnTo>
                  <a:lnTo>
                    <a:pt x="361789" y="331513"/>
                  </a:lnTo>
                  <a:lnTo>
                    <a:pt x="430498" y="307204"/>
                  </a:lnTo>
                  <a:lnTo>
                    <a:pt x="466850" y="295304"/>
                  </a:lnTo>
                  <a:lnTo>
                    <a:pt x="504506" y="283580"/>
                  </a:lnTo>
                  <a:lnTo>
                    <a:pt x="543447" y="272034"/>
                  </a:lnTo>
                  <a:lnTo>
                    <a:pt x="583654" y="260671"/>
                  </a:lnTo>
                  <a:lnTo>
                    <a:pt x="625106" y="249495"/>
                  </a:lnTo>
                  <a:lnTo>
                    <a:pt x="667783" y="238510"/>
                  </a:lnTo>
                  <a:lnTo>
                    <a:pt x="711667" y="227719"/>
                  </a:lnTo>
                  <a:lnTo>
                    <a:pt x="756737" y="217126"/>
                  </a:lnTo>
                  <a:lnTo>
                    <a:pt x="802974" y="206736"/>
                  </a:lnTo>
                  <a:lnTo>
                    <a:pt x="850357" y="196551"/>
                  </a:lnTo>
                  <a:lnTo>
                    <a:pt x="898867" y="186577"/>
                  </a:lnTo>
                  <a:lnTo>
                    <a:pt x="948485" y="176817"/>
                  </a:lnTo>
                  <a:lnTo>
                    <a:pt x="999189" y="167274"/>
                  </a:lnTo>
                  <a:lnTo>
                    <a:pt x="1050962" y="157953"/>
                  </a:lnTo>
                  <a:lnTo>
                    <a:pt x="1103782" y="148858"/>
                  </a:lnTo>
                  <a:lnTo>
                    <a:pt x="1157631" y="139992"/>
                  </a:lnTo>
                  <a:lnTo>
                    <a:pt x="1212488" y="131360"/>
                  </a:lnTo>
                  <a:lnTo>
                    <a:pt x="1268333" y="122965"/>
                  </a:lnTo>
                  <a:lnTo>
                    <a:pt x="1325148" y="114810"/>
                  </a:lnTo>
                  <a:lnTo>
                    <a:pt x="1382911" y="106901"/>
                  </a:lnTo>
                  <a:lnTo>
                    <a:pt x="1441604" y="99241"/>
                  </a:lnTo>
                  <a:lnTo>
                    <a:pt x="1501207" y="91834"/>
                  </a:lnTo>
                  <a:lnTo>
                    <a:pt x="1561699" y="84683"/>
                  </a:lnTo>
                  <a:lnTo>
                    <a:pt x="1623061" y="77793"/>
                  </a:lnTo>
                  <a:lnTo>
                    <a:pt x="1685274" y="71167"/>
                  </a:lnTo>
                  <a:lnTo>
                    <a:pt x="1748317" y="64810"/>
                  </a:lnTo>
                  <a:lnTo>
                    <a:pt x="1812171" y="58725"/>
                  </a:lnTo>
                  <a:lnTo>
                    <a:pt x="1876815" y="52916"/>
                  </a:lnTo>
                  <a:lnTo>
                    <a:pt x="1942232" y="47387"/>
                  </a:lnTo>
                  <a:lnTo>
                    <a:pt x="2008399" y="42142"/>
                  </a:lnTo>
                  <a:lnTo>
                    <a:pt x="2075298" y="37184"/>
                  </a:lnTo>
                  <a:lnTo>
                    <a:pt x="2142910" y="32518"/>
                  </a:lnTo>
                  <a:lnTo>
                    <a:pt x="2211213" y="28148"/>
                  </a:lnTo>
                  <a:lnTo>
                    <a:pt x="2280189" y="24078"/>
                  </a:lnTo>
                  <a:lnTo>
                    <a:pt x="2349817" y="20310"/>
                  </a:lnTo>
                  <a:lnTo>
                    <a:pt x="2420079" y="16850"/>
                  </a:lnTo>
                  <a:lnTo>
                    <a:pt x="2490954" y="13701"/>
                  </a:lnTo>
                  <a:lnTo>
                    <a:pt x="2562421" y="10867"/>
                  </a:lnTo>
                  <a:lnTo>
                    <a:pt x="2634463" y="8351"/>
                  </a:lnTo>
                  <a:lnTo>
                    <a:pt x="2707059" y="6159"/>
                  </a:lnTo>
                  <a:lnTo>
                    <a:pt x="2780188" y="4293"/>
                  </a:lnTo>
                  <a:lnTo>
                    <a:pt x="2853832" y="2758"/>
                  </a:lnTo>
                  <a:lnTo>
                    <a:pt x="2927970" y="1557"/>
                  </a:lnTo>
                  <a:lnTo>
                    <a:pt x="3002584" y="694"/>
                  </a:lnTo>
                  <a:lnTo>
                    <a:pt x="3077652" y="174"/>
                  </a:lnTo>
                  <a:lnTo>
                    <a:pt x="3153156" y="0"/>
                  </a:lnTo>
                  <a:lnTo>
                    <a:pt x="3228659" y="174"/>
                  </a:lnTo>
                  <a:lnTo>
                    <a:pt x="3303727" y="694"/>
                  </a:lnTo>
                  <a:lnTo>
                    <a:pt x="3378341" y="1557"/>
                  </a:lnTo>
                  <a:lnTo>
                    <a:pt x="3452479" y="2758"/>
                  </a:lnTo>
                  <a:lnTo>
                    <a:pt x="3526123" y="4293"/>
                  </a:lnTo>
                  <a:lnTo>
                    <a:pt x="3599252" y="6159"/>
                  </a:lnTo>
                  <a:lnTo>
                    <a:pt x="3671848" y="8351"/>
                  </a:lnTo>
                  <a:lnTo>
                    <a:pt x="3743890" y="10867"/>
                  </a:lnTo>
                  <a:lnTo>
                    <a:pt x="3815357" y="13701"/>
                  </a:lnTo>
                  <a:lnTo>
                    <a:pt x="3886232" y="16850"/>
                  </a:lnTo>
                  <a:lnTo>
                    <a:pt x="3956494" y="20310"/>
                  </a:lnTo>
                  <a:lnTo>
                    <a:pt x="4026122" y="24078"/>
                  </a:lnTo>
                  <a:lnTo>
                    <a:pt x="4095098" y="28148"/>
                  </a:lnTo>
                  <a:lnTo>
                    <a:pt x="4163401" y="32518"/>
                  </a:lnTo>
                  <a:lnTo>
                    <a:pt x="4231013" y="37184"/>
                  </a:lnTo>
                  <a:lnTo>
                    <a:pt x="4297912" y="42142"/>
                  </a:lnTo>
                  <a:lnTo>
                    <a:pt x="4364079" y="47387"/>
                  </a:lnTo>
                  <a:lnTo>
                    <a:pt x="4429496" y="52916"/>
                  </a:lnTo>
                  <a:lnTo>
                    <a:pt x="4494140" y="58725"/>
                  </a:lnTo>
                  <a:lnTo>
                    <a:pt x="4557994" y="64810"/>
                  </a:lnTo>
                  <a:lnTo>
                    <a:pt x="4621037" y="71167"/>
                  </a:lnTo>
                  <a:lnTo>
                    <a:pt x="4683250" y="77793"/>
                  </a:lnTo>
                  <a:lnTo>
                    <a:pt x="4744612" y="84683"/>
                  </a:lnTo>
                  <a:lnTo>
                    <a:pt x="4805104" y="91834"/>
                  </a:lnTo>
                  <a:lnTo>
                    <a:pt x="4864707" y="99241"/>
                  </a:lnTo>
                  <a:lnTo>
                    <a:pt x="4923400" y="106901"/>
                  </a:lnTo>
                  <a:lnTo>
                    <a:pt x="4981163" y="114810"/>
                  </a:lnTo>
                  <a:lnTo>
                    <a:pt x="5037978" y="122965"/>
                  </a:lnTo>
                  <a:lnTo>
                    <a:pt x="5093823" y="131360"/>
                  </a:lnTo>
                  <a:lnTo>
                    <a:pt x="5148680" y="139992"/>
                  </a:lnTo>
                  <a:lnTo>
                    <a:pt x="5202529" y="148858"/>
                  </a:lnTo>
                  <a:lnTo>
                    <a:pt x="5255349" y="157953"/>
                  </a:lnTo>
                  <a:lnTo>
                    <a:pt x="5307122" y="167274"/>
                  </a:lnTo>
                  <a:lnTo>
                    <a:pt x="5357826" y="176817"/>
                  </a:lnTo>
                  <a:lnTo>
                    <a:pt x="5407444" y="186577"/>
                  </a:lnTo>
                  <a:lnTo>
                    <a:pt x="5455954" y="196551"/>
                  </a:lnTo>
                  <a:lnTo>
                    <a:pt x="5503337" y="206736"/>
                  </a:lnTo>
                  <a:lnTo>
                    <a:pt x="5549574" y="217126"/>
                  </a:lnTo>
                  <a:lnTo>
                    <a:pt x="5594644" y="227719"/>
                  </a:lnTo>
                  <a:lnTo>
                    <a:pt x="5638528" y="238510"/>
                  </a:lnTo>
                  <a:lnTo>
                    <a:pt x="5681205" y="249495"/>
                  </a:lnTo>
                  <a:lnTo>
                    <a:pt x="5722657" y="260671"/>
                  </a:lnTo>
                  <a:lnTo>
                    <a:pt x="5762864" y="272034"/>
                  </a:lnTo>
                  <a:lnTo>
                    <a:pt x="5801805" y="283580"/>
                  </a:lnTo>
                  <a:lnTo>
                    <a:pt x="5839461" y="295304"/>
                  </a:lnTo>
                  <a:lnTo>
                    <a:pt x="5875813" y="307204"/>
                  </a:lnTo>
                  <a:lnTo>
                    <a:pt x="5944522" y="331513"/>
                  </a:lnTo>
                  <a:lnTo>
                    <a:pt x="6007774" y="356475"/>
                  </a:lnTo>
                  <a:lnTo>
                    <a:pt x="6065413" y="382060"/>
                  </a:lnTo>
                  <a:lnTo>
                    <a:pt x="6117278" y="408236"/>
                  </a:lnTo>
                  <a:lnTo>
                    <a:pt x="6163213" y="434973"/>
                  </a:lnTo>
                  <a:lnTo>
                    <a:pt x="6203060" y="462238"/>
                  </a:lnTo>
                  <a:lnTo>
                    <a:pt x="6236659" y="490002"/>
                  </a:lnTo>
                  <a:lnTo>
                    <a:pt x="6263853" y="518232"/>
                  </a:lnTo>
                  <a:lnTo>
                    <a:pt x="6292289" y="561386"/>
                  </a:lnTo>
                  <a:lnTo>
                    <a:pt x="6305425" y="605415"/>
                  </a:lnTo>
                  <a:lnTo>
                    <a:pt x="6306312" y="620268"/>
                  </a:lnTo>
                  <a:lnTo>
                    <a:pt x="6305425" y="635120"/>
                  </a:lnTo>
                  <a:lnTo>
                    <a:pt x="6292289" y="679149"/>
                  </a:lnTo>
                  <a:lnTo>
                    <a:pt x="6263853" y="722303"/>
                  </a:lnTo>
                  <a:lnTo>
                    <a:pt x="6236659" y="750533"/>
                  </a:lnTo>
                  <a:lnTo>
                    <a:pt x="6203060" y="778297"/>
                  </a:lnTo>
                  <a:lnTo>
                    <a:pt x="6163213" y="805562"/>
                  </a:lnTo>
                  <a:lnTo>
                    <a:pt x="6117278" y="832299"/>
                  </a:lnTo>
                  <a:lnTo>
                    <a:pt x="6065413" y="858475"/>
                  </a:lnTo>
                  <a:lnTo>
                    <a:pt x="6007774" y="884060"/>
                  </a:lnTo>
                  <a:lnTo>
                    <a:pt x="5944522" y="909022"/>
                  </a:lnTo>
                  <a:lnTo>
                    <a:pt x="5875813" y="933331"/>
                  </a:lnTo>
                  <a:lnTo>
                    <a:pt x="5839461" y="945231"/>
                  </a:lnTo>
                  <a:lnTo>
                    <a:pt x="5801805" y="956955"/>
                  </a:lnTo>
                  <a:lnTo>
                    <a:pt x="5762864" y="968501"/>
                  </a:lnTo>
                  <a:lnTo>
                    <a:pt x="5722657" y="979864"/>
                  </a:lnTo>
                  <a:lnTo>
                    <a:pt x="5681205" y="991040"/>
                  </a:lnTo>
                  <a:lnTo>
                    <a:pt x="5638528" y="1002025"/>
                  </a:lnTo>
                  <a:lnTo>
                    <a:pt x="5594644" y="1012816"/>
                  </a:lnTo>
                  <a:lnTo>
                    <a:pt x="5549574" y="1023409"/>
                  </a:lnTo>
                  <a:lnTo>
                    <a:pt x="5503337" y="1033799"/>
                  </a:lnTo>
                  <a:lnTo>
                    <a:pt x="5455954" y="1043984"/>
                  </a:lnTo>
                  <a:lnTo>
                    <a:pt x="5407444" y="1053958"/>
                  </a:lnTo>
                  <a:lnTo>
                    <a:pt x="5357826" y="1063718"/>
                  </a:lnTo>
                  <a:lnTo>
                    <a:pt x="5307122" y="1073261"/>
                  </a:lnTo>
                  <a:lnTo>
                    <a:pt x="5255349" y="1082582"/>
                  </a:lnTo>
                  <a:lnTo>
                    <a:pt x="5202529" y="1091677"/>
                  </a:lnTo>
                  <a:lnTo>
                    <a:pt x="5148680" y="1100543"/>
                  </a:lnTo>
                  <a:lnTo>
                    <a:pt x="5093823" y="1109175"/>
                  </a:lnTo>
                  <a:lnTo>
                    <a:pt x="5037978" y="1117570"/>
                  </a:lnTo>
                  <a:lnTo>
                    <a:pt x="4981163" y="1125725"/>
                  </a:lnTo>
                  <a:lnTo>
                    <a:pt x="4923400" y="1133634"/>
                  </a:lnTo>
                  <a:lnTo>
                    <a:pt x="4864707" y="1141294"/>
                  </a:lnTo>
                  <a:lnTo>
                    <a:pt x="4805104" y="1148701"/>
                  </a:lnTo>
                  <a:lnTo>
                    <a:pt x="4744612" y="1155852"/>
                  </a:lnTo>
                  <a:lnTo>
                    <a:pt x="4683250" y="1162742"/>
                  </a:lnTo>
                  <a:lnTo>
                    <a:pt x="4621037" y="1169368"/>
                  </a:lnTo>
                  <a:lnTo>
                    <a:pt x="4557994" y="1175725"/>
                  </a:lnTo>
                  <a:lnTo>
                    <a:pt x="4494140" y="1181810"/>
                  </a:lnTo>
                  <a:lnTo>
                    <a:pt x="4429496" y="1187619"/>
                  </a:lnTo>
                  <a:lnTo>
                    <a:pt x="4364079" y="1193148"/>
                  </a:lnTo>
                  <a:lnTo>
                    <a:pt x="4297912" y="1198393"/>
                  </a:lnTo>
                  <a:lnTo>
                    <a:pt x="4231013" y="1203351"/>
                  </a:lnTo>
                  <a:lnTo>
                    <a:pt x="4163401" y="1208017"/>
                  </a:lnTo>
                  <a:lnTo>
                    <a:pt x="4095098" y="1212387"/>
                  </a:lnTo>
                  <a:lnTo>
                    <a:pt x="4026122" y="1216457"/>
                  </a:lnTo>
                  <a:lnTo>
                    <a:pt x="3956494" y="1220225"/>
                  </a:lnTo>
                  <a:lnTo>
                    <a:pt x="3886232" y="1223685"/>
                  </a:lnTo>
                  <a:lnTo>
                    <a:pt x="3815357" y="1226834"/>
                  </a:lnTo>
                  <a:lnTo>
                    <a:pt x="3743890" y="1229668"/>
                  </a:lnTo>
                  <a:lnTo>
                    <a:pt x="3671848" y="1232184"/>
                  </a:lnTo>
                  <a:lnTo>
                    <a:pt x="3599252" y="1234376"/>
                  </a:lnTo>
                  <a:lnTo>
                    <a:pt x="3526123" y="1236242"/>
                  </a:lnTo>
                  <a:lnTo>
                    <a:pt x="3452479" y="1237777"/>
                  </a:lnTo>
                  <a:lnTo>
                    <a:pt x="3378341" y="1238978"/>
                  </a:lnTo>
                  <a:lnTo>
                    <a:pt x="3303727" y="1239841"/>
                  </a:lnTo>
                  <a:lnTo>
                    <a:pt x="3228659" y="1240361"/>
                  </a:lnTo>
                  <a:lnTo>
                    <a:pt x="3153156" y="1240536"/>
                  </a:lnTo>
                  <a:lnTo>
                    <a:pt x="3077652" y="1240361"/>
                  </a:lnTo>
                  <a:lnTo>
                    <a:pt x="3002584" y="1239841"/>
                  </a:lnTo>
                  <a:lnTo>
                    <a:pt x="2927970" y="1238978"/>
                  </a:lnTo>
                  <a:lnTo>
                    <a:pt x="2853832" y="1237777"/>
                  </a:lnTo>
                  <a:lnTo>
                    <a:pt x="2780188" y="1236242"/>
                  </a:lnTo>
                  <a:lnTo>
                    <a:pt x="2707059" y="1234376"/>
                  </a:lnTo>
                  <a:lnTo>
                    <a:pt x="2634463" y="1232184"/>
                  </a:lnTo>
                  <a:lnTo>
                    <a:pt x="2562421" y="1229668"/>
                  </a:lnTo>
                  <a:lnTo>
                    <a:pt x="2490954" y="1226834"/>
                  </a:lnTo>
                  <a:lnTo>
                    <a:pt x="2420079" y="1223685"/>
                  </a:lnTo>
                  <a:lnTo>
                    <a:pt x="2349817" y="1220225"/>
                  </a:lnTo>
                  <a:lnTo>
                    <a:pt x="2280189" y="1216457"/>
                  </a:lnTo>
                  <a:lnTo>
                    <a:pt x="2211213" y="1212387"/>
                  </a:lnTo>
                  <a:lnTo>
                    <a:pt x="2142910" y="1208017"/>
                  </a:lnTo>
                  <a:lnTo>
                    <a:pt x="2075298" y="1203351"/>
                  </a:lnTo>
                  <a:lnTo>
                    <a:pt x="2008399" y="1198393"/>
                  </a:lnTo>
                  <a:lnTo>
                    <a:pt x="1942232" y="1193148"/>
                  </a:lnTo>
                  <a:lnTo>
                    <a:pt x="1876815" y="1187619"/>
                  </a:lnTo>
                  <a:lnTo>
                    <a:pt x="1812171" y="1181810"/>
                  </a:lnTo>
                  <a:lnTo>
                    <a:pt x="1748317" y="1175725"/>
                  </a:lnTo>
                  <a:lnTo>
                    <a:pt x="1685274" y="1169368"/>
                  </a:lnTo>
                  <a:lnTo>
                    <a:pt x="1623061" y="1162742"/>
                  </a:lnTo>
                  <a:lnTo>
                    <a:pt x="1561699" y="1155852"/>
                  </a:lnTo>
                  <a:lnTo>
                    <a:pt x="1501207" y="1148701"/>
                  </a:lnTo>
                  <a:lnTo>
                    <a:pt x="1441604" y="1141294"/>
                  </a:lnTo>
                  <a:lnTo>
                    <a:pt x="1382911" y="1133634"/>
                  </a:lnTo>
                  <a:lnTo>
                    <a:pt x="1325148" y="1125725"/>
                  </a:lnTo>
                  <a:lnTo>
                    <a:pt x="1268333" y="1117570"/>
                  </a:lnTo>
                  <a:lnTo>
                    <a:pt x="1212488" y="1109175"/>
                  </a:lnTo>
                  <a:lnTo>
                    <a:pt x="1157631" y="1100543"/>
                  </a:lnTo>
                  <a:lnTo>
                    <a:pt x="1103782" y="1091677"/>
                  </a:lnTo>
                  <a:lnTo>
                    <a:pt x="1050962" y="1082582"/>
                  </a:lnTo>
                  <a:lnTo>
                    <a:pt x="999189" y="1073261"/>
                  </a:lnTo>
                  <a:lnTo>
                    <a:pt x="948485" y="1063718"/>
                  </a:lnTo>
                  <a:lnTo>
                    <a:pt x="898867" y="1053958"/>
                  </a:lnTo>
                  <a:lnTo>
                    <a:pt x="850357" y="1043984"/>
                  </a:lnTo>
                  <a:lnTo>
                    <a:pt x="802974" y="1033799"/>
                  </a:lnTo>
                  <a:lnTo>
                    <a:pt x="756737" y="1023409"/>
                  </a:lnTo>
                  <a:lnTo>
                    <a:pt x="711667" y="1012816"/>
                  </a:lnTo>
                  <a:lnTo>
                    <a:pt x="667783" y="1002025"/>
                  </a:lnTo>
                  <a:lnTo>
                    <a:pt x="625106" y="991040"/>
                  </a:lnTo>
                  <a:lnTo>
                    <a:pt x="583654" y="979864"/>
                  </a:lnTo>
                  <a:lnTo>
                    <a:pt x="543447" y="968501"/>
                  </a:lnTo>
                  <a:lnTo>
                    <a:pt x="504506" y="956955"/>
                  </a:lnTo>
                  <a:lnTo>
                    <a:pt x="466850" y="945231"/>
                  </a:lnTo>
                  <a:lnTo>
                    <a:pt x="430498" y="933331"/>
                  </a:lnTo>
                  <a:lnTo>
                    <a:pt x="361789" y="909022"/>
                  </a:lnTo>
                  <a:lnTo>
                    <a:pt x="298537" y="884060"/>
                  </a:lnTo>
                  <a:lnTo>
                    <a:pt x="240898" y="858475"/>
                  </a:lnTo>
                  <a:lnTo>
                    <a:pt x="189033" y="832299"/>
                  </a:lnTo>
                  <a:lnTo>
                    <a:pt x="143098" y="805562"/>
                  </a:lnTo>
                  <a:lnTo>
                    <a:pt x="103251" y="778297"/>
                  </a:lnTo>
                  <a:lnTo>
                    <a:pt x="69652" y="750533"/>
                  </a:lnTo>
                  <a:lnTo>
                    <a:pt x="42458" y="722303"/>
                  </a:lnTo>
                  <a:lnTo>
                    <a:pt x="14022" y="679149"/>
                  </a:lnTo>
                  <a:lnTo>
                    <a:pt x="886" y="635120"/>
                  </a:lnTo>
                  <a:lnTo>
                    <a:pt x="0" y="620268"/>
                  </a:lnTo>
                  <a:close/>
                </a:path>
              </a:pathLst>
            </a:custGeom>
            <a:ln w="571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A59F76C6-42D5-BD34-CD87-7A2447CEC385}"/>
                </a:ext>
              </a:extLst>
            </p:cNvPr>
            <p:cNvSpPr/>
            <p:nvPr/>
          </p:nvSpPr>
          <p:spPr>
            <a:xfrm>
              <a:off x="5444490" y="2439161"/>
              <a:ext cx="3091180" cy="2035810"/>
            </a:xfrm>
            <a:custGeom>
              <a:avLst/>
              <a:gdLst/>
              <a:ahLst/>
              <a:cxnLst/>
              <a:rect l="l" t="t" r="r" b="b"/>
              <a:pathLst>
                <a:path w="3091179" h="2035810">
                  <a:moveTo>
                    <a:pt x="3090672" y="0"/>
                  </a:moveTo>
                  <a:lnTo>
                    <a:pt x="0" y="0"/>
                  </a:lnTo>
                  <a:lnTo>
                    <a:pt x="0" y="957072"/>
                  </a:lnTo>
                  <a:lnTo>
                    <a:pt x="515112" y="957072"/>
                  </a:lnTo>
                  <a:lnTo>
                    <a:pt x="450684" y="2035352"/>
                  </a:lnTo>
                  <a:lnTo>
                    <a:pt x="1287780" y="957072"/>
                  </a:lnTo>
                  <a:lnTo>
                    <a:pt x="3090672" y="957072"/>
                  </a:lnTo>
                  <a:lnTo>
                    <a:pt x="30906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A6C63560-7D2F-8988-AE66-8F13F2EF68DB}"/>
                </a:ext>
              </a:extLst>
            </p:cNvPr>
            <p:cNvSpPr/>
            <p:nvPr/>
          </p:nvSpPr>
          <p:spPr>
            <a:xfrm>
              <a:off x="5591772" y="1930887"/>
              <a:ext cx="3091180" cy="2035810"/>
            </a:xfrm>
            <a:custGeom>
              <a:avLst/>
              <a:gdLst/>
              <a:ahLst/>
              <a:cxnLst/>
              <a:rect l="l" t="t" r="r" b="b"/>
              <a:pathLst>
                <a:path w="3091179" h="2035810">
                  <a:moveTo>
                    <a:pt x="0" y="0"/>
                  </a:moveTo>
                  <a:lnTo>
                    <a:pt x="515112" y="0"/>
                  </a:lnTo>
                  <a:lnTo>
                    <a:pt x="1287780" y="0"/>
                  </a:lnTo>
                  <a:lnTo>
                    <a:pt x="3090672" y="0"/>
                  </a:lnTo>
                  <a:lnTo>
                    <a:pt x="3090672" y="558292"/>
                  </a:lnTo>
                  <a:lnTo>
                    <a:pt x="3090672" y="797560"/>
                  </a:lnTo>
                  <a:lnTo>
                    <a:pt x="3090672" y="957072"/>
                  </a:lnTo>
                  <a:lnTo>
                    <a:pt x="1287780" y="957072"/>
                  </a:lnTo>
                  <a:lnTo>
                    <a:pt x="450684" y="2035352"/>
                  </a:lnTo>
                  <a:lnTo>
                    <a:pt x="515112" y="957072"/>
                  </a:lnTo>
                  <a:lnTo>
                    <a:pt x="0" y="957072"/>
                  </a:lnTo>
                  <a:lnTo>
                    <a:pt x="0" y="797560"/>
                  </a:lnTo>
                  <a:lnTo>
                    <a:pt x="0" y="55829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9">
            <a:extLst>
              <a:ext uri="{FF2B5EF4-FFF2-40B4-BE49-F238E27FC236}">
                <a16:creationId xmlns:a16="http://schemas.microsoft.com/office/drawing/2014/main" id="{CE4F6BF9-90A0-DD72-1096-BF14F0871B13}"/>
              </a:ext>
            </a:extLst>
          </p:cNvPr>
          <p:cNvSpPr txBox="1"/>
          <p:nvPr/>
        </p:nvSpPr>
        <p:spPr>
          <a:xfrm>
            <a:off x="5590520" y="1976198"/>
            <a:ext cx="309118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1800" spc="-145" dirty="0">
                <a:latin typeface="Arial"/>
                <a:cs typeface="Arial"/>
              </a:rPr>
              <a:t>IUPUI</a:t>
            </a:r>
            <a:r>
              <a:rPr lang="en-US" sz="1800" spc="-100" dirty="0">
                <a:latin typeface="Arial"/>
                <a:cs typeface="Arial"/>
              </a:rPr>
              <a:t> </a:t>
            </a:r>
            <a:r>
              <a:rPr lang="en-US" sz="1800" spc="-70" dirty="0">
                <a:latin typeface="Arial"/>
                <a:cs typeface="Arial"/>
              </a:rPr>
              <a:t>philosophy</a:t>
            </a:r>
            <a:r>
              <a:rPr lang="en-US" sz="1800" spc="-6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of</a:t>
            </a:r>
            <a:r>
              <a:rPr lang="en-US" sz="1800" spc="-80" dirty="0">
                <a:latin typeface="Arial"/>
                <a:cs typeface="Arial"/>
              </a:rPr>
              <a:t> </a:t>
            </a:r>
            <a:r>
              <a:rPr lang="en-US" sz="1800" spc="-25" dirty="0">
                <a:latin typeface="Arial"/>
                <a:cs typeface="Arial"/>
              </a:rPr>
              <a:t>distinct </a:t>
            </a:r>
            <a:r>
              <a:rPr lang="en-US" sz="1800" spc="-130" dirty="0">
                <a:latin typeface="Arial"/>
                <a:cs typeface="Arial"/>
              </a:rPr>
              <a:t>areas</a:t>
            </a:r>
            <a:r>
              <a:rPr lang="en-US" sz="1800" spc="-8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of</a:t>
            </a:r>
            <a:r>
              <a:rPr lang="en-US" sz="1800" spc="-75" dirty="0">
                <a:latin typeface="Arial"/>
                <a:cs typeface="Arial"/>
              </a:rPr>
              <a:t> </a:t>
            </a:r>
            <a:r>
              <a:rPr lang="en-US" sz="1800" spc="-10" dirty="0">
                <a:latin typeface="Arial"/>
                <a:cs typeface="Arial"/>
              </a:rPr>
              <a:t>excellence, </a:t>
            </a:r>
            <a:r>
              <a:rPr lang="en-US" sz="1800" spc="-80" dirty="0">
                <a:latin typeface="Arial"/>
                <a:cs typeface="Arial"/>
              </a:rPr>
              <a:t>satisfactory,</a:t>
            </a:r>
            <a:r>
              <a:rPr lang="en-US" sz="1800" spc="-45" dirty="0">
                <a:latin typeface="Arial"/>
                <a:cs typeface="Arial"/>
              </a:rPr>
              <a:t> </a:t>
            </a:r>
            <a:r>
              <a:rPr lang="en-US" sz="1800" spc="-10" dirty="0">
                <a:latin typeface="Arial"/>
                <a:cs typeface="Arial"/>
              </a:rPr>
              <a:t>satisfactory</a:t>
            </a:r>
            <a:endParaRPr lang="en-US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988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Dossier Preparation:</a:t>
            </a:r>
            <a:br>
              <a:rPr lang="en-US" dirty="0"/>
            </a:br>
            <a:r>
              <a:rPr lang="en-US" dirty="0"/>
              <a:t>Binned and Single Area Cases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IUPUI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Office of Academic Affairs</a:t>
            </a:r>
          </a:p>
        </p:txBody>
      </p:sp>
    </p:spTree>
    <p:extLst>
      <p:ext uri="{BB962C8B-B14F-4D97-AF65-F5344CB8AC3E}">
        <p14:creationId xmlns:p14="http://schemas.microsoft.com/office/powerpoint/2010/main" val="919017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5" dirty="0"/>
              <a:t>DMAI</a:t>
            </a:r>
            <a:r>
              <a:rPr spc="-145" dirty="0"/>
              <a:t> </a:t>
            </a:r>
            <a:r>
              <a:rPr spc="-175" dirty="0"/>
              <a:t>(Watermark</a:t>
            </a:r>
            <a:r>
              <a:rPr spc="-170" dirty="0"/>
              <a:t> </a:t>
            </a:r>
            <a:r>
              <a:rPr spc="-260" dirty="0"/>
              <a:t>Faculty</a:t>
            </a:r>
            <a:r>
              <a:rPr spc="-170" dirty="0"/>
              <a:t> Insight)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B59696-0898-FB75-E3C2-3E45ABE78B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80C44C-14CC-4515-3DB1-151D25F71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800" spc="-105" dirty="0">
                <a:solidFill>
                  <a:srgbClr val="404041"/>
                </a:solidFill>
                <a:cs typeface="Arial"/>
              </a:rPr>
              <a:t>Provides</a:t>
            </a:r>
            <a:r>
              <a:rPr lang="en-US" sz="1800" spc="-85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spc="-90" dirty="0">
                <a:solidFill>
                  <a:srgbClr val="404041"/>
                </a:solidFill>
                <a:cs typeface="Arial"/>
              </a:rPr>
              <a:t>you</a:t>
            </a:r>
            <a:r>
              <a:rPr lang="en-US" sz="1800" spc="-65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dirty="0">
                <a:solidFill>
                  <a:srgbClr val="404041"/>
                </a:solidFill>
                <a:cs typeface="Arial"/>
              </a:rPr>
              <a:t>with</a:t>
            </a:r>
            <a:r>
              <a:rPr lang="en-US" sz="1800" spc="-60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spc="-150" dirty="0">
                <a:solidFill>
                  <a:srgbClr val="404041"/>
                </a:solidFill>
                <a:cs typeface="Arial"/>
              </a:rPr>
              <a:t>a</a:t>
            </a:r>
            <a:r>
              <a:rPr lang="en-US" sz="1800" spc="-75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spc="-65" dirty="0">
                <a:solidFill>
                  <a:srgbClr val="404041"/>
                </a:solidFill>
                <a:cs typeface="Arial"/>
              </a:rPr>
              <a:t>complete</a:t>
            </a:r>
            <a:r>
              <a:rPr lang="en-US" sz="1800" spc="-50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i="1" spc="-10" dirty="0">
                <a:solidFill>
                  <a:srgbClr val="404041"/>
                </a:solidFill>
                <a:cs typeface="Arial"/>
              </a:rPr>
              <a:t>template</a:t>
            </a:r>
            <a:endParaRPr lang="en-US" sz="1800" dirty="0"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30"/>
              </a:spcBef>
              <a:buNone/>
            </a:pPr>
            <a:endParaRPr lang="en-US" sz="1850" dirty="0">
              <a:cs typeface="Arial"/>
            </a:endParaRPr>
          </a:p>
          <a:p>
            <a:pPr marL="0" marR="184150" indent="0">
              <a:lnSpc>
                <a:spcPct val="100000"/>
              </a:lnSpc>
              <a:buNone/>
            </a:pPr>
            <a:r>
              <a:rPr lang="en-US" sz="1800" b="1" spc="-20" dirty="0">
                <a:solidFill>
                  <a:srgbClr val="404041"/>
                </a:solidFill>
                <a:cs typeface="Arial"/>
              </a:rPr>
              <a:t>If</a:t>
            </a:r>
            <a:r>
              <a:rPr lang="en-US" sz="1800" b="1" spc="-70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b="1" spc="-160" dirty="0">
                <a:solidFill>
                  <a:srgbClr val="404041"/>
                </a:solidFill>
                <a:cs typeface="Arial"/>
              </a:rPr>
              <a:t>you</a:t>
            </a:r>
            <a:r>
              <a:rPr lang="en-US" sz="1800" b="1" spc="-80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b="1" spc="-140" dirty="0">
                <a:solidFill>
                  <a:srgbClr val="404041"/>
                </a:solidFill>
                <a:cs typeface="Arial"/>
              </a:rPr>
              <a:t>have</a:t>
            </a:r>
            <a:r>
              <a:rPr lang="en-US" sz="1800" b="1" spc="-95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b="1" spc="-114" dirty="0">
                <a:solidFill>
                  <a:srgbClr val="404041"/>
                </a:solidFill>
                <a:cs typeface="Arial"/>
              </a:rPr>
              <a:t>been</a:t>
            </a:r>
            <a:r>
              <a:rPr lang="en-US" sz="1800" b="1" spc="-80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b="1" spc="-114" dirty="0">
                <a:solidFill>
                  <a:srgbClr val="404041"/>
                </a:solidFill>
                <a:cs typeface="Arial"/>
              </a:rPr>
              <a:t>diligent</a:t>
            </a:r>
            <a:r>
              <a:rPr lang="en-US" sz="1800" b="1" spc="-105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b="1" spc="-110" dirty="0">
                <a:solidFill>
                  <a:srgbClr val="404041"/>
                </a:solidFill>
                <a:cs typeface="Arial"/>
              </a:rPr>
              <a:t>in</a:t>
            </a:r>
            <a:r>
              <a:rPr lang="en-US" sz="1800" b="1" spc="-80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b="1" spc="-130" dirty="0">
                <a:solidFill>
                  <a:srgbClr val="404041"/>
                </a:solidFill>
                <a:cs typeface="Arial"/>
              </a:rPr>
              <a:t>populating</a:t>
            </a:r>
            <a:r>
              <a:rPr lang="en-US" sz="1800" b="1" spc="-100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b="1" spc="-35" dirty="0">
                <a:solidFill>
                  <a:srgbClr val="404041"/>
                </a:solidFill>
                <a:cs typeface="Arial"/>
              </a:rPr>
              <a:t>it,</a:t>
            </a:r>
            <a:r>
              <a:rPr lang="en-US" sz="1800" b="1" spc="-85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b="1" spc="-100" dirty="0">
                <a:solidFill>
                  <a:srgbClr val="404041"/>
                </a:solidFill>
                <a:cs typeface="Arial"/>
              </a:rPr>
              <a:t>DMAI</a:t>
            </a:r>
            <a:r>
              <a:rPr lang="en-US" sz="1800" b="1" spc="-75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dirty="0">
                <a:solidFill>
                  <a:srgbClr val="404041"/>
                </a:solidFill>
                <a:cs typeface="Arial"/>
              </a:rPr>
              <a:t>will</a:t>
            </a:r>
            <a:r>
              <a:rPr lang="en-US" sz="1800" spc="-65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spc="-10" dirty="0">
                <a:solidFill>
                  <a:srgbClr val="404041"/>
                </a:solidFill>
                <a:cs typeface="Arial"/>
              </a:rPr>
              <a:t>output</a:t>
            </a:r>
            <a:r>
              <a:rPr lang="en-US" sz="1800" spc="-65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spc="-20" dirty="0">
                <a:solidFill>
                  <a:srgbClr val="404041"/>
                </a:solidFill>
                <a:cs typeface="Arial"/>
              </a:rPr>
              <a:t>the</a:t>
            </a:r>
            <a:r>
              <a:rPr lang="en-US" sz="1800" spc="-60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b="1" spc="-85" dirty="0">
                <a:solidFill>
                  <a:srgbClr val="404041"/>
                </a:solidFill>
                <a:cs typeface="Arial"/>
              </a:rPr>
              <a:t>entire</a:t>
            </a:r>
            <a:r>
              <a:rPr lang="en-US" sz="1800" b="1" spc="-105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b="1" spc="-60" dirty="0">
                <a:solidFill>
                  <a:srgbClr val="404041"/>
                </a:solidFill>
                <a:cs typeface="Arial"/>
              </a:rPr>
              <a:t>properly </a:t>
            </a:r>
            <a:r>
              <a:rPr lang="en-US" sz="1800" b="1" spc="-90" dirty="0">
                <a:solidFill>
                  <a:srgbClr val="404041"/>
                </a:solidFill>
                <a:cs typeface="Arial"/>
              </a:rPr>
              <a:t>formatted</a:t>
            </a:r>
            <a:r>
              <a:rPr lang="en-US" sz="1800" b="1" spc="-75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b="1" spc="-25" dirty="0">
                <a:solidFill>
                  <a:srgbClr val="404041"/>
                </a:solidFill>
                <a:cs typeface="Arial"/>
              </a:rPr>
              <a:t>CV.</a:t>
            </a:r>
            <a:endParaRPr lang="en-US" sz="1800" dirty="0"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800" dirty="0"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10"/>
              </a:spcBef>
              <a:buNone/>
            </a:pPr>
            <a:endParaRPr lang="en-US" sz="1950" dirty="0"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spc="-85" dirty="0">
                <a:solidFill>
                  <a:srgbClr val="404041"/>
                </a:solidFill>
                <a:cs typeface="Arial"/>
              </a:rPr>
              <a:t>Delete</a:t>
            </a:r>
            <a:r>
              <a:rPr lang="en-US" sz="1800" spc="-50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spc="-30" dirty="0">
                <a:solidFill>
                  <a:srgbClr val="404041"/>
                </a:solidFill>
                <a:cs typeface="Arial"/>
              </a:rPr>
              <a:t>the</a:t>
            </a:r>
            <a:r>
              <a:rPr lang="en-US" sz="1800" spc="-60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spc="-85" dirty="0">
                <a:solidFill>
                  <a:srgbClr val="404041"/>
                </a:solidFill>
                <a:cs typeface="Arial"/>
              </a:rPr>
              <a:t>cover</a:t>
            </a:r>
            <a:r>
              <a:rPr lang="en-US" sz="1800" spc="-75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spc="-20" dirty="0">
                <a:solidFill>
                  <a:srgbClr val="404041"/>
                </a:solidFill>
                <a:cs typeface="Arial"/>
              </a:rPr>
              <a:t>page.</a:t>
            </a:r>
            <a:endParaRPr lang="en-US" sz="1800" dirty="0">
              <a:cs typeface="Arial"/>
            </a:endParaRPr>
          </a:p>
          <a:p>
            <a:pPr marL="0" marR="3057525" indent="0">
              <a:lnSpc>
                <a:spcPct val="100000"/>
              </a:lnSpc>
              <a:buNone/>
            </a:pPr>
            <a:r>
              <a:rPr lang="en-US" sz="1800" spc="-85" dirty="0">
                <a:solidFill>
                  <a:srgbClr val="404041"/>
                </a:solidFill>
                <a:cs typeface="Arial"/>
              </a:rPr>
              <a:t>Delete</a:t>
            </a:r>
            <a:r>
              <a:rPr lang="en-US" sz="1800" spc="-55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spc="-20" dirty="0">
                <a:solidFill>
                  <a:srgbClr val="404041"/>
                </a:solidFill>
                <a:cs typeface="Arial"/>
              </a:rPr>
              <a:t>the</a:t>
            </a:r>
            <a:r>
              <a:rPr lang="en-US" sz="1800" spc="-65" dirty="0">
                <a:solidFill>
                  <a:srgbClr val="404041"/>
                </a:solidFill>
                <a:cs typeface="Arial"/>
              </a:rPr>
              <a:t> explanation</a:t>
            </a:r>
            <a:r>
              <a:rPr lang="en-US" sz="1800" spc="-80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spc="-20" dirty="0">
                <a:solidFill>
                  <a:srgbClr val="404041"/>
                </a:solidFill>
                <a:cs typeface="Arial"/>
              </a:rPr>
              <a:t>right</a:t>
            </a:r>
            <a:r>
              <a:rPr lang="en-US" sz="1800" spc="-70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spc="-60" dirty="0">
                <a:solidFill>
                  <a:srgbClr val="404041"/>
                </a:solidFill>
                <a:cs typeface="Arial"/>
              </a:rPr>
              <a:t>before</a:t>
            </a:r>
            <a:r>
              <a:rPr lang="en-US" sz="1800" spc="-80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spc="-65" dirty="0">
                <a:solidFill>
                  <a:srgbClr val="404041"/>
                </a:solidFill>
                <a:cs typeface="Arial"/>
              </a:rPr>
              <a:t>Publications. </a:t>
            </a:r>
            <a:r>
              <a:rPr lang="en-US" sz="1800" spc="-85" dirty="0">
                <a:solidFill>
                  <a:srgbClr val="404041"/>
                </a:solidFill>
                <a:cs typeface="Arial"/>
              </a:rPr>
              <a:t>Delete</a:t>
            </a:r>
            <a:r>
              <a:rPr lang="en-US" sz="1800" spc="-40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spc="-114" dirty="0">
                <a:solidFill>
                  <a:srgbClr val="404041"/>
                </a:solidFill>
                <a:cs typeface="Arial"/>
              </a:rPr>
              <a:t>any</a:t>
            </a:r>
            <a:r>
              <a:rPr lang="en-US" sz="1800" spc="-65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spc="-45" dirty="0">
                <a:solidFill>
                  <a:srgbClr val="404041"/>
                </a:solidFill>
                <a:cs typeface="Arial"/>
              </a:rPr>
              <a:t>irrelevant</a:t>
            </a:r>
            <a:r>
              <a:rPr lang="en-US" sz="1800" spc="-60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spc="-10" dirty="0">
                <a:solidFill>
                  <a:srgbClr val="404041"/>
                </a:solidFill>
                <a:cs typeface="Arial"/>
              </a:rPr>
              <a:t>section.</a:t>
            </a:r>
            <a:endParaRPr lang="en-US" sz="1800" dirty="0"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i="1" spc="-150" dirty="0">
                <a:solidFill>
                  <a:srgbClr val="404041"/>
                </a:solidFill>
                <a:cs typeface="Arial"/>
              </a:rPr>
              <a:t>Do</a:t>
            </a:r>
            <a:r>
              <a:rPr lang="en-US" sz="1800" i="1" spc="-75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i="1" spc="-20" dirty="0">
                <a:solidFill>
                  <a:srgbClr val="404041"/>
                </a:solidFill>
                <a:cs typeface="Arial"/>
              </a:rPr>
              <a:t>not</a:t>
            </a:r>
            <a:r>
              <a:rPr lang="en-US" sz="1800" i="1" spc="-70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i="1" spc="-114" dirty="0">
                <a:solidFill>
                  <a:srgbClr val="404041"/>
                </a:solidFill>
                <a:cs typeface="Arial"/>
              </a:rPr>
              <a:t>move</a:t>
            </a:r>
            <a:r>
              <a:rPr lang="en-US" sz="1800" i="1" spc="-75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i="1" spc="-65" dirty="0">
                <a:solidFill>
                  <a:srgbClr val="404041"/>
                </a:solidFill>
                <a:cs typeface="Arial"/>
              </a:rPr>
              <a:t>things</a:t>
            </a:r>
            <a:r>
              <a:rPr lang="en-US" sz="1800" i="1" spc="-75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i="1" spc="-10" dirty="0">
                <a:solidFill>
                  <a:srgbClr val="404041"/>
                </a:solidFill>
                <a:cs typeface="Arial"/>
              </a:rPr>
              <a:t>around.</a:t>
            </a:r>
            <a:endParaRPr lang="en-US" sz="1800" dirty="0"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30"/>
              </a:spcBef>
              <a:buNone/>
            </a:pPr>
            <a:endParaRPr lang="en-US" sz="1850" dirty="0"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i="1" spc="-120" dirty="0">
                <a:solidFill>
                  <a:srgbClr val="404041"/>
                </a:solidFill>
                <a:cs typeface="Arial"/>
              </a:rPr>
              <a:t>Things</a:t>
            </a:r>
            <a:r>
              <a:rPr lang="en-US" sz="1800" i="1" spc="-80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i="1" spc="-85" dirty="0">
                <a:solidFill>
                  <a:srgbClr val="404041"/>
                </a:solidFill>
                <a:cs typeface="Arial"/>
              </a:rPr>
              <a:t>are</a:t>
            </a:r>
            <a:r>
              <a:rPr lang="en-US" sz="1800" i="1" spc="-65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b="1" i="1" spc="-135" dirty="0">
                <a:solidFill>
                  <a:srgbClr val="404041"/>
                </a:solidFill>
                <a:cs typeface="Arial-BoldItalicMT"/>
              </a:rPr>
              <a:t>sorted</a:t>
            </a:r>
            <a:r>
              <a:rPr lang="en-US" sz="1800" b="1" i="1" spc="-70" dirty="0">
                <a:solidFill>
                  <a:srgbClr val="404041"/>
                </a:solidFill>
                <a:cs typeface="Arial-BoldItalicMT"/>
              </a:rPr>
              <a:t> </a:t>
            </a:r>
            <a:r>
              <a:rPr lang="en-US" sz="1800" i="1" spc="-25" dirty="0">
                <a:solidFill>
                  <a:srgbClr val="404041"/>
                </a:solidFill>
                <a:cs typeface="Arial"/>
              </a:rPr>
              <a:t>into</a:t>
            </a:r>
            <a:r>
              <a:rPr lang="en-US" sz="1800" i="1" spc="-80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i="1" spc="-45" dirty="0">
                <a:solidFill>
                  <a:srgbClr val="404041"/>
                </a:solidFill>
                <a:cs typeface="Arial"/>
              </a:rPr>
              <a:t>the</a:t>
            </a:r>
            <a:r>
              <a:rPr lang="en-US" sz="1800" i="1" spc="-70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i="1" spc="-10" dirty="0">
                <a:solidFill>
                  <a:srgbClr val="404041"/>
                </a:solidFill>
                <a:cs typeface="Arial"/>
              </a:rPr>
              <a:t>right</a:t>
            </a:r>
            <a:r>
              <a:rPr lang="en-US" sz="1800" i="1" spc="-85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i="1" spc="-105" dirty="0">
                <a:solidFill>
                  <a:srgbClr val="404041"/>
                </a:solidFill>
                <a:cs typeface="Arial"/>
              </a:rPr>
              <a:t>areas</a:t>
            </a:r>
            <a:r>
              <a:rPr lang="en-US" sz="1800" i="1" spc="-70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i="1" spc="-135" dirty="0">
                <a:solidFill>
                  <a:srgbClr val="404041"/>
                </a:solidFill>
                <a:cs typeface="Arial"/>
              </a:rPr>
              <a:t>because</a:t>
            </a:r>
            <a:r>
              <a:rPr lang="en-US" sz="1800" i="1" spc="-65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i="1" spc="-95" dirty="0">
                <a:solidFill>
                  <a:srgbClr val="404041"/>
                </a:solidFill>
                <a:cs typeface="Arial"/>
              </a:rPr>
              <a:t>you</a:t>
            </a:r>
            <a:r>
              <a:rPr lang="en-US" sz="1800" i="1" spc="-85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i="1" spc="-114" dirty="0">
                <a:solidFill>
                  <a:srgbClr val="404041"/>
                </a:solidFill>
                <a:cs typeface="Arial"/>
              </a:rPr>
              <a:t>have</a:t>
            </a:r>
            <a:r>
              <a:rPr lang="en-US" sz="1800" i="1" spc="-80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b="1" i="1" spc="-105" dirty="0">
                <a:solidFill>
                  <a:srgbClr val="404041"/>
                </a:solidFill>
                <a:cs typeface="Arial-BoldItalicMT"/>
              </a:rPr>
              <a:t>labelled</a:t>
            </a:r>
            <a:r>
              <a:rPr lang="en-US" sz="1800" b="1" i="1" spc="-80" dirty="0">
                <a:solidFill>
                  <a:srgbClr val="404041"/>
                </a:solidFill>
                <a:cs typeface="Arial-BoldItalicMT"/>
              </a:rPr>
              <a:t> </a:t>
            </a:r>
            <a:r>
              <a:rPr lang="en-US" sz="1800" b="1" i="1" spc="-105" dirty="0">
                <a:solidFill>
                  <a:srgbClr val="404041"/>
                </a:solidFill>
                <a:cs typeface="Arial-BoldItalicMT"/>
              </a:rPr>
              <a:t>them</a:t>
            </a:r>
            <a:r>
              <a:rPr lang="en-US" sz="1800" b="1" i="1" spc="-80" dirty="0">
                <a:solidFill>
                  <a:srgbClr val="404041"/>
                </a:solidFill>
                <a:cs typeface="Arial-BoldItalicMT"/>
              </a:rPr>
              <a:t> </a:t>
            </a:r>
            <a:r>
              <a:rPr lang="en-US" sz="1800" b="1" i="1" spc="-190" dirty="0">
                <a:solidFill>
                  <a:srgbClr val="404041"/>
                </a:solidFill>
                <a:cs typeface="Arial-BoldItalicMT"/>
              </a:rPr>
              <a:t>as</a:t>
            </a:r>
            <a:r>
              <a:rPr lang="en-US" sz="1800" b="1" i="1" spc="-70" dirty="0">
                <a:solidFill>
                  <a:srgbClr val="404041"/>
                </a:solidFill>
                <a:cs typeface="Arial-BoldItalicMT"/>
              </a:rPr>
              <a:t> </a:t>
            </a:r>
            <a:r>
              <a:rPr lang="en-US" sz="1800" b="1" i="1" spc="-85" dirty="0">
                <a:solidFill>
                  <a:srgbClr val="404041"/>
                </a:solidFill>
                <a:cs typeface="Arial-BoldItalicMT"/>
              </a:rPr>
              <a:t>to</a:t>
            </a:r>
            <a:r>
              <a:rPr lang="en-US" sz="1800" b="1" i="1" spc="-75" dirty="0">
                <a:solidFill>
                  <a:srgbClr val="404041"/>
                </a:solidFill>
                <a:cs typeface="Arial-BoldItalicMT"/>
              </a:rPr>
              <a:t> </a:t>
            </a:r>
            <a:r>
              <a:rPr lang="en-US" sz="1800" b="1" i="1" spc="-10" dirty="0">
                <a:solidFill>
                  <a:srgbClr val="404041"/>
                </a:solidFill>
                <a:cs typeface="Arial-BoldItalicMT"/>
              </a:rPr>
              <a:t>area.</a:t>
            </a:r>
            <a:endParaRPr lang="en-US" sz="1800" dirty="0">
              <a:cs typeface="Arial-BoldItalicMT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7564" y="1164685"/>
            <a:ext cx="736681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5" dirty="0"/>
              <a:t>DMAI</a:t>
            </a:r>
            <a:r>
              <a:rPr spc="-160" dirty="0"/>
              <a:t> </a:t>
            </a:r>
            <a:r>
              <a:rPr spc="-250" dirty="0"/>
              <a:t>and</a:t>
            </a:r>
            <a:r>
              <a:rPr spc="-170" dirty="0"/>
              <a:t> </a:t>
            </a:r>
            <a:r>
              <a:rPr spc="-300" dirty="0"/>
              <a:t>P&amp;T</a:t>
            </a:r>
            <a:r>
              <a:rPr spc="-160" dirty="0"/>
              <a:t> </a:t>
            </a:r>
            <a:r>
              <a:rPr spc="-540" dirty="0"/>
              <a:t>CVs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7564" y="1993978"/>
            <a:ext cx="3047365" cy="1579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7E7E7E"/>
              </a:buClr>
              <a:buChar char="•"/>
              <a:tabLst>
                <a:tab pos="354965" algn="l"/>
                <a:tab pos="355600" algn="l"/>
              </a:tabLst>
            </a:pPr>
            <a:r>
              <a:rPr sz="1800" spc="-125" dirty="0">
                <a:solidFill>
                  <a:srgbClr val="404041"/>
                </a:solidFill>
                <a:latin typeface="Arial"/>
                <a:cs typeface="Arial"/>
              </a:rPr>
              <a:t>Rapid</a:t>
            </a:r>
            <a:r>
              <a:rPr sz="1800" spc="-6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100" dirty="0">
                <a:solidFill>
                  <a:srgbClr val="404041"/>
                </a:solidFill>
                <a:latin typeface="Arial"/>
                <a:cs typeface="Arial"/>
              </a:rPr>
              <a:t>Reports</a:t>
            </a:r>
            <a:r>
              <a:rPr sz="1800" spc="-6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1"/>
                </a:solidFill>
                <a:latin typeface="Arial"/>
                <a:cs typeface="Arial"/>
              </a:rPr>
              <a:t>function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80"/>
              </a:spcBef>
              <a:buChar char="•"/>
              <a:tabLst>
                <a:tab pos="756285" algn="l"/>
                <a:tab pos="756920" algn="l"/>
              </a:tabLst>
            </a:pPr>
            <a:r>
              <a:rPr sz="1600" spc="-20" dirty="0">
                <a:solidFill>
                  <a:srgbClr val="404041"/>
                </a:solidFill>
                <a:latin typeface="Arial"/>
                <a:cs typeface="Arial"/>
              </a:rPr>
              <a:t>Vita</a:t>
            </a:r>
            <a:endParaRPr sz="1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600" dirty="0">
                <a:solidFill>
                  <a:srgbClr val="404041"/>
                </a:solidFill>
                <a:latin typeface="Arial"/>
                <a:cs typeface="Arial"/>
              </a:rPr>
              <a:t>Vita</a:t>
            </a:r>
            <a:r>
              <a:rPr sz="1600" spc="-5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1"/>
                </a:solidFill>
                <a:latin typeface="Arial"/>
                <a:cs typeface="Arial"/>
              </a:rPr>
              <a:t>–</a:t>
            </a:r>
            <a:r>
              <a:rPr sz="1600" spc="-2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1"/>
                </a:solidFill>
                <a:latin typeface="Arial"/>
                <a:cs typeface="Arial"/>
              </a:rPr>
              <a:t>IUPUI</a:t>
            </a:r>
            <a:r>
              <a:rPr sz="1600" spc="-3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1"/>
                </a:solidFill>
                <a:latin typeface="Arial"/>
                <a:cs typeface="Arial"/>
              </a:rPr>
              <a:t>CV</a:t>
            </a:r>
            <a:r>
              <a:rPr sz="1600" spc="-3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1"/>
                </a:solidFill>
                <a:latin typeface="Arial"/>
                <a:cs typeface="Arial"/>
              </a:rPr>
              <a:t>Format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404041"/>
              </a:buClr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342265" marR="64135" indent="-342265" algn="r">
              <a:lnSpc>
                <a:spcPct val="100000"/>
              </a:lnSpc>
              <a:buClr>
                <a:srgbClr val="7E7E7E"/>
              </a:buClr>
              <a:buChar char="•"/>
              <a:tabLst>
                <a:tab pos="342265" algn="l"/>
                <a:tab pos="342900" algn="l"/>
              </a:tabLst>
            </a:pPr>
            <a:r>
              <a:rPr sz="1800" spc="-85" dirty="0">
                <a:solidFill>
                  <a:srgbClr val="404041"/>
                </a:solidFill>
                <a:latin typeface="Arial"/>
                <a:cs typeface="Arial"/>
              </a:rPr>
              <a:t>Entries </a:t>
            </a:r>
            <a:r>
              <a:rPr sz="1800" spc="-65" dirty="0">
                <a:solidFill>
                  <a:srgbClr val="404041"/>
                </a:solidFill>
                <a:latin typeface="Arial"/>
                <a:cs typeface="Arial"/>
              </a:rPr>
              <a:t>must</a:t>
            </a:r>
            <a:r>
              <a:rPr sz="1800" spc="-9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110" dirty="0">
                <a:solidFill>
                  <a:srgbClr val="404041"/>
                </a:solidFill>
                <a:latin typeface="Arial"/>
                <a:cs typeface="Arial"/>
              </a:rPr>
              <a:t>have</a:t>
            </a:r>
            <a:r>
              <a:rPr sz="1800" spc="-10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i="1" spc="-105" dirty="0">
                <a:solidFill>
                  <a:srgbClr val="404041"/>
                </a:solidFill>
                <a:latin typeface="Arial"/>
                <a:cs typeface="Arial"/>
              </a:rPr>
              <a:t>areas</a:t>
            </a:r>
            <a:r>
              <a:rPr sz="1800" i="1" spc="-7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404041"/>
                </a:solidFill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800" i="1" spc="-90" dirty="0">
                <a:solidFill>
                  <a:srgbClr val="404041"/>
                </a:solidFill>
                <a:latin typeface="Arial"/>
                <a:cs typeface="Arial"/>
              </a:rPr>
              <a:t>dates</a:t>
            </a:r>
            <a:r>
              <a:rPr sz="1800" i="1" spc="-8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1"/>
                </a:solidFill>
                <a:latin typeface="Arial"/>
                <a:cs typeface="Arial"/>
              </a:rPr>
              <a:t>in</a:t>
            </a:r>
            <a:r>
              <a:rPr sz="1800" spc="-7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404041"/>
                </a:solidFill>
                <a:latin typeface="Arial"/>
                <a:cs typeface="Arial"/>
              </a:rPr>
              <a:t>order</a:t>
            </a:r>
            <a:r>
              <a:rPr sz="1800" spc="-8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1"/>
                </a:solidFill>
                <a:latin typeface="Arial"/>
                <a:cs typeface="Arial"/>
              </a:rPr>
              <a:t>to</a:t>
            </a:r>
            <a:r>
              <a:rPr sz="1800" spc="-9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95" dirty="0">
                <a:solidFill>
                  <a:srgbClr val="404041"/>
                </a:solidFill>
                <a:latin typeface="Arial"/>
                <a:cs typeface="Arial"/>
              </a:rPr>
              <a:t>be</a:t>
            </a:r>
            <a:r>
              <a:rPr sz="1800" spc="-7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1"/>
                </a:solidFill>
                <a:latin typeface="Arial"/>
                <a:cs typeface="Arial"/>
              </a:rPr>
              <a:t>included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7564" y="3822777"/>
            <a:ext cx="26943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7E7E7E"/>
              </a:buClr>
              <a:buChar char="•"/>
              <a:tabLst>
                <a:tab pos="354965" algn="l"/>
                <a:tab pos="355600" algn="l"/>
              </a:tabLst>
            </a:pPr>
            <a:r>
              <a:rPr sz="1800" spc="-85" dirty="0">
                <a:solidFill>
                  <a:srgbClr val="404041"/>
                </a:solidFill>
                <a:latin typeface="Arial"/>
                <a:cs typeface="Arial"/>
              </a:rPr>
              <a:t>Edit</a:t>
            </a:r>
            <a:r>
              <a:rPr sz="1800" spc="-4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404041"/>
                </a:solidFill>
                <a:latin typeface="Arial"/>
                <a:cs typeface="Arial"/>
              </a:rPr>
              <a:t>the</a:t>
            </a:r>
            <a:r>
              <a:rPr sz="1800" spc="-4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110" dirty="0">
                <a:solidFill>
                  <a:srgbClr val="404041"/>
                </a:solidFill>
                <a:latin typeface="Arial"/>
                <a:cs typeface="Arial"/>
              </a:rPr>
              <a:t>course</a:t>
            </a:r>
            <a:r>
              <a:rPr sz="1800" spc="-3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404041"/>
                </a:solidFill>
                <a:latin typeface="Arial"/>
                <a:cs typeface="Arial"/>
              </a:rPr>
              <a:t>listings</a:t>
            </a:r>
            <a:r>
              <a:rPr sz="1800" spc="-4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404041"/>
                </a:solidFill>
                <a:latin typeface="Arial"/>
                <a:cs typeface="Arial"/>
              </a:rPr>
              <a:t>to </a:t>
            </a:r>
            <a:r>
              <a:rPr sz="1800" dirty="0">
                <a:solidFill>
                  <a:srgbClr val="404041"/>
                </a:solidFill>
                <a:latin typeface="Arial"/>
                <a:cs typeface="Arial"/>
              </a:rPr>
              <a:t>omit</a:t>
            </a:r>
            <a:r>
              <a:rPr sz="1800" spc="-9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100" dirty="0">
                <a:solidFill>
                  <a:srgbClr val="404041"/>
                </a:solidFill>
                <a:latin typeface="Arial"/>
                <a:cs typeface="Arial"/>
              </a:rPr>
              <a:t>zero-</a:t>
            </a:r>
            <a:r>
              <a:rPr sz="1800" spc="-10" dirty="0">
                <a:solidFill>
                  <a:srgbClr val="404041"/>
                </a:solidFill>
                <a:latin typeface="Arial"/>
                <a:cs typeface="Arial"/>
              </a:rPr>
              <a:t>enrollment sections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788664" y="1976627"/>
            <a:ext cx="5102860" cy="3354704"/>
            <a:chOff x="3788664" y="1976627"/>
            <a:chExt cx="5102860" cy="3354704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88664" y="1976627"/>
              <a:ext cx="5102351" cy="335432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320383" y="3669029"/>
              <a:ext cx="2077720" cy="692150"/>
            </a:xfrm>
            <a:custGeom>
              <a:avLst/>
              <a:gdLst/>
              <a:ahLst/>
              <a:cxnLst/>
              <a:rect l="l" t="t" r="r" b="b"/>
              <a:pathLst>
                <a:path w="2077720" h="692150">
                  <a:moveTo>
                    <a:pt x="279158" y="102870"/>
                  </a:moveTo>
                  <a:lnTo>
                    <a:pt x="0" y="102870"/>
                  </a:lnTo>
                  <a:lnTo>
                    <a:pt x="0" y="115570"/>
                  </a:lnTo>
                  <a:lnTo>
                    <a:pt x="279158" y="115570"/>
                  </a:lnTo>
                  <a:lnTo>
                    <a:pt x="279158" y="102870"/>
                  </a:lnTo>
                  <a:close/>
                </a:path>
                <a:path w="2077720" h="692150">
                  <a:moveTo>
                    <a:pt x="2077618" y="0"/>
                  </a:moveTo>
                  <a:lnTo>
                    <a:pt x="570382" y="0"/>
                  </a:lnTo>
                  <a:lnTo>
                    <a:pt x="570382" y="102870"/>
                  </a:lnTo>
                  <a:lnTo>
                    <a:pt x="570382" y="115570"/>
                  </a:lnTo>
                  <a:lnTo>
                    <a:pt x="295300" y="115570"/>
                  </a:lnTo>
                  <a:lnTo>
                    <a:pt x="295300" y="288290"/>
                  </a:lnTo>
                  <a:lnTo>
                    <a:pt x="570382" y="288290"/>
                  </a:lnTo>
                  <a:lnTo>
                    <a:pt x="570382" y="692150"/>
                  </a:lnTo>
                  <a:lnTo>
                    <a:pt x="2077618" y="692150"/>
                  </a:lnTo>
                  <a:lnTo>
                    <a:pt x="2077618" y="288290"/>
                  </a:lnTo>
                  <a:lnTo>
                    <a:pt x="2077618" y="115570"/>
                  </a:lnTo>
                  <a:lnTo>
                    <a:pt x="2077618" y="102870"/>
                  </a:lnTo>
                  <a:lnTo>
                    <a:pt x="2077618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00444" y="3669029"/>
              <a:ext cx="2098040" cy="692150"/>
            </a:xfrm>
            <a:custGeom>
              <a:avLst/>
              <a:gdLst/>
              <a:ahLst/>
              <a:cxnLst/>
              <a:rect l="l" t="t" r="r" b="b"/>
              <a:pathLst>
                <a:path w="2098040" h="692150">
                  <a:moveTo>
                    <a:pt x="590321" y="0"/>
                  </a:moveTo>
                  <a:lnTo>
                    <a:pt x="841527" y="0"/>
                  </a:lnTo>
                  <a:lnTo>
                    <a:pt x="1218336" y="0"/>
                  </a:lnTo>
                  <a:lnTo>
                    <a:pt x="2097557" y="0"/>
                  </a:lnTo>
                  <a:lnTo>
                    <a:pt x="2097557" y="115316"/>
                  </a:lnTo>
                  <a:lnTo>
                    <a:pt x="2097557" y="288290"/>
                  </a:lnTo>
                  <a:lnTo>
                    <a:pt x="2097557" y="691896"/>
                  </a:lnTo>
                  <a:lnTo>
                    <a:pt x="1218336" y="691896"/>
                  </a:lnTo>
                  <a:lnTo>
                    <a:pt x="841527" y="691896"/>
                  </a:lnTo>
                  <a:lnTo>
                    <a:pt x="590321" y="691896"/>
                  </a:lnTo>
                  <a:lnTo>
                    <a:pt x="590321" y="288290"/>
                  </a:lnTo>
                  <a:lnTo>
                    <a:pt x="0" y="102958"/>
                  </a:lnTo>
                  <a:lnTo>
                    <a:pt x="590321" y="115316"/>
                  </a:lnTo>
                  <a:lnTo>
                    <a:pt x="590321" y="0"/>
                  </a:lnTo>
                  <a:close/>
                </a:path>
              </a:pathLst>
            </a:custGeom>
            <a:ln w="25399">
              <a:solidFill>
                <a:srgbClr val="8B38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096359" y="3776054"/>
            <a:ext cx="10934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Don’t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forget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85" dirty="0"/>
              <a:t>IUPUI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020222" y="3989488"/>
            <a:ext cx="12477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date!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8576" y="5024628"/>
            <a:ext cx="2459990" cy="922019"/>
          </a:xfrm>
          <a:prstGeom prst="rect">
            <a:avLst/>
          </a:prstGeom>
          <a:ln w="9525">
            <a:solidFill>
              <a:srgbClr val="C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4"/>
              </a:spcBef>
            </a:pPr>
            <a:r>
              <a:rPr sz="1800" spc="-10" dirty="0">
                <a:latin typeface="Arial"/>
                <a:cs typeface="Arial"/>
              </a:rPr>
              <a:t>Courses:</a:t>
            </a:r>
            <a:endParaRPr sz="1800">
              <a:latin typeface="Arial"/>
              <a:cs typeface="Arial"/>
            </a:endParaRPr>
          </a:p>
          <a:p>
            <a:pPr marL="91440" marR="606425">
              <a:lnSpc>
                <a:spcPct val="100000"/>
              </a:lnSpc>
            </a:pPr>
            <a:r>
              <a:rPr sz="1800" i="1" spc="-90" dirty="0">
                <a:latin typeface="Arial"/>
                <a:cs typeface="Arial"/>
              </a:rPr>
              <a:t>do</a:t>
            </a:r>
            <a:r>
              <a:rPr sz="1800" i="1" spc="-80" dirty="0">
                <a:latin typeface="Arial"/>
                <a:cs typeface="Arial"/>
              </a:rPr>
              <a:t> </a:t>
            </a:r>
            <a:r>
              <a:rPr sz="1800" i="1" spc="-20" dirty="0">
                <a:latin typeface="Arial"/>
                <a:cs typeface="Arial"/>
              </a:rPr>
              <a:t>not</a:t>
            </a:r>
            <a:r>
              <a:rPr sz="1800" i="1" spc="-85" dirty="0">
                <a:latin typeface="Arial"/>
                <a:cs typeface="Arial"/>
              </a:rPr>
              <a:t> </a:t>
            </a:r>
            <a:r>
              <a:rPr sz="1800" i="1" spc="-90" dirty="0">
                <a:latin typeface="Arial"/>
                <a:cs typeface="Arial"/>
              </a:rPr>
              <a:t>add</a:t>
            </a:r>
            <a:r>
              <a:rPr sz="1800" i="1" spc="-75" dirty="0">
                <a:latin typeface="Arial"/>
                <a:cs typeface="Arial"/>
              </a:rPr>
              <a:t> </a:t>
            </a:r>
            <a:r>
              <a:rPr sz="1800" i="1" spc="-65" dirty="0">
                <a:latin typeface="Arial"/>
                <a:cs typeface="Arial"/>
              </a:rPr>
              <a:t>student </a:t>
            </a:r>
            <a:r>
              <a:rPr sz="1800" i="1" spc="-60" dirty="0">
                <a:latin typeface="Arial"/>
                <a:cs typeface="Arial"/>
              </a:rPr>
              <a:t>evaluation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scores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530027" y="1078594"/>
            <a:ext cx="800439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Annotate the CV? Markers?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0BD5CF-2EFF-D99E-B485-525E27EE55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569805" y="1790900"/>
            <a:ext cx="8004390" cy="41216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Some faculty place small annotations within the CV.</a:t>
            </a:r>
          </a:p>
          <a:p>
            <a:pPr marL="413384" marR="5080">
              <a:lnSpc>
                <a:spcPct val="100000"/>
              </a:lnSpc>
              <a:spcBef>
                <a:spcPts val="80"/>
              </a:spcBef>
            </a:pPr>
            <a:r>
              <a:rPr dirty="0"/>
              <a:t>DO NOT neglect these issues in the rest of the dossier: the CV does not substitute for other areas.</a:t>
            </a:r>
          </a:p>
          <a:p>
            <a:pPr marL="12700">
              <a:lnSpc>
                <a:spcPts val="2080"/>
              </a:lnSpc>
            </a:pPr>
            <a:r>
              <a:rPr dirty="0"/>
              <a:t>Examples:</a:t>
            </a:r>
          </a:p>
          <a:p>
            <a:pPr marL="299085" indent="-287020">
              <a:lnSpc>
                <a:spcPct val="100000"/>
              </a:lnSpc>
              <a:buClr>
                <a:srgbClr val="7E7E7E"/>
              </a:buClr>
              <a:buChar char="•"/>
              <a:tabLst>
                <a:tab pos="299085" algn="l"/>
                <a:tab pos="299720" algn="l"/>
              </a:tabLst>
            </a:pPr>
            <a:r>
              <a:rPr dirty="0"/>
              <a:t>Publications: citations to that article</a:t>
            </a:r>
          </a:p>
          <a:p>
            <a:pPr marL="299085" indent="-287020">
              <a:lnSpc>
                <a:spcPct val="100000"/>
              </a:lnSpc>
              <a:buClr>
                <a:srgbClr val="7E7E7E"/>
              </a:buClr>
              <a:buChar char="•"/>
              <a:tabLst>
                <a:tab pos="299085" algn="l"/>
                <a:tab pos="299720" algn="l"/>
              </a:tabLst>
            </a:pPr>
            <a:r>
              <a:rPr dirty="0"/>
              <a:t>Presentations: acceptance rate</a:t>
            </a:r>
          </a:p>
          <a:p>
            <a:pPr marL="299085" indent="-287020">
              <a:lnSpc>
                <a:spcPct val="100000"/>
              </a:lnSpc>
              <a:buClr>
                <a:srgbClr val="7E7E7E"/>
              </a:buClr>
              <a:buChar char="•"/>
              <a:tabLst>
                <a:tab pos="299085" algn="l"/>
                <a:tab pos="299720" algn="l"/>
              </a:tabLst>
            </a:pPr>
            <a:r>
              <a:rPr dirty="0"/>
              <a:t>Multi-author works: brief mentions of your role</a:t>
            </a: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7E7E7E"/>
              </a:buClr>
              <a:buFont typeface="Arial"/>
              <a:buChar char="•"/>
            </a:pPr>
            <a:endParaRPr dirty="0"/>
          </a:p>
          <a:p>
            <a:pPr marL="12700">
              <a:lnSpc>
                <a:spcPct val="100000"/>
              </a:lnSpc>
            </a:pPr>
            <a:r>
              <a:rPr dirty="0"/>
              <a:t>Markers:</a:t>
            </a:r>
          </a:p>
          <a:p>
            <a:pPr marL="299085" indent="-287020">
              <a:lnSpc>
                <a:spcPct val="100000"/>
              </a:lnSpc>
              <a:buClr>
                <a:srgbClr val="7E7E7E"/>
              </a:buClr>
              <a:buChar char="•"/>
              <a:tabLst>
                <a:tab pos="299085" algn="l"/>
                <a:tab pos="299720" algn="l"/>
              </a:tabLst>
            </a:pPr>
            <a:r>
              <a:rPr dirty="0"/>
              <a:t>Student co-authors: generally indicated by a dagger</a:t>
            </a:r>
          </a:p>
          <a:p>
            <a:pPr marL="299085" indent="-287020">
              <a:lnSpc>
                <a:spcPct val="100000"/>
              </a:lnSpc>
              <a:buClr>
                <a:srgbClr val="7E7E7E"/>
              </a:buClr>
              <a:buChar char="•"/>
              <a:tabLst>
                <a:tab pos="299085" algn="l"/>
                <a:tab pos="299720" algn="l"/>
              </a:tabLst>
            </a:pPr>
            <a:r>
              <a:rPr dirty="0"/>
              <a:t>Your authorship: often indicated by bolding</a:t>
            </a:r>
          </a:p>
          <a:p>
            <a:pPr marL="299085" indent="-287020">
              <a:lnSpc>
                <a:spcPct val="100000"/>
              </a:lnSpc>
              <a:buClr>
                <a:srgbClr val="7E7E7E"/>
              </a:buClr>
              <a:buChar char="•"/>
              <a:tabLst>
                <a:tab pos="299085" algn="l"/>
                <a:tab pos="299720" algn="l"/>
              </a:tabLst>
            </a:pPr>
            <a:r>
              <a:rPr dirty="0"/>
              <a:t>In-rank: EITHER:</a:t>
            </a:r>
          </a:p>
          <a:p>
            <a:pPr marL="698500" lvl="1" indent="-285750">
              <a:lnSpc>
                <a:spcPct val="100000"/>
              </a:lnSpc>
              <a:spcBef>
                <a:spcPts val="80"/>
              </a:spcBef>
              <a:buChar char="•"/>
              <a:tabLst>
                <a:tab pos="698500" algn="l"/>
                <a:tab pos="699135" algn="l"/>
              </a:tabLst>
            </a:pPr>
            <a:r>
              <a:rPr dirty="0"/>
              <a:t>Use an asterix *</a:t>
            </a:r>
          </a:p>
          <a:p>
            <a:pPr marL="698500" lvl="1" indent="-285750">
              <a:lnSpc>
                <a:spcPts val="1880"/>
              </a:lnSpc>
              <a:buChar char="•"/>
              <a:tabLst>
                <a:tab pos="698500" algn="l"/>
                <a:tab pos="699135" algn="l"/>
              </a:tabLst>
            </a:pPr>
            <a:r>
              <a:rPr dirty="0">
                <a:solidFill>
                  <a:srgbClr val="9E9A95"/>
                </a:solidFill>
              </a:rPr>
              <a:t>Grey out not-in-rank items: especially useful for cases for full.</a:t>
            </a:r>
          </a:p>
          <a:p>
            <a:pPr marL="355600" indent="-343535">
              <a:lnSpc>
                <a:spcPts val="2120"/>
              </a:lnSpc>
              <a:buClr>
                <a:srgbClr val="7E7E7E"/>
              </a:buClr>
              <a:buChar char="•"/>
              <a:tabLst>
                <a:tab pos="355600" algn="l"/>
                <a:tab pos="356235" algn="l"/>
              </a:tabLst>
            </a:pPr>
            <a:r>
              <a:rPr dirty="0"/>
              <a:t>DEI items: #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B727B-6D35-ABF4-5689-2B9E0DD1C0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New! </a:t>
            </a:r>
            <a:r>
              <a:rPr lang="en-US" dirty="0">
                <a:hlinkClick r:id="rId2"/>
              </a:rPr>
              <a:t>CV Formatter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E70B98-09FE-8320-8B69-E1C1A5BF2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Requires 3 things:</a:t>
            </a:r>
          </a:p>
          <a:p>
            <a:r>
              <a:rPr lang="en-US" dirty="0">
                <a:solidFill>
                  <a:schemeClr val="tx1"/>
                </a:solidFill>
              </a:rPr>
              <a:t>The Courses report from DMAI</a:t>
            </a:r>
          </a:p>
          <a:p>
            <a:r>
              <a:rPr lang="en-US" dirty="0">
                <a:solidFill>
                  <a:schemeClr val="tx1"/>
                </a:solidFill>
              </a:rPr>
              <a:t>Listing of grants from DMAI or GMT</a:t>
            </a:r>
          </a:p>
          <a:p>
            <a:r>
              <a:rPr lang="en-US" dirty="0">
                <a:solidFill>
                  <a:schemeClr val="tx1"/>
                </a:solidFill>
              </a:rPr>
              <a:t>Regular, up-to-date disciplinary CV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0F511C-634B-D702-D0DA-D65913FB64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78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/>
              <a:t>If</a:t>
            </a:r>
            <a:r>
              <a:rPr spc="-160" dirty="0"/>
              <a:t> </a:t>
            </a:r>
            <a:r>
              <a:rPr spc="-270" dirty="0"/>
              <a:t>you</a:t>
            </a:r>
            <a:r>
              <a:rPr spc="-170" dirty="0"/>
              <a:t> </a:t>
            </a:r>
            <a:r>
              <a:rPr spc="-150" dirty="0"/>
              <a:t>don’t</a:t>
            </a:r>
            <a:r>
              <a:rPr spc="-175" dirty="0"/>
              <a:t> </a:t>
            </a:r>
            <a:r>
              <a:rPr spc="-155" dirty="0"/>
              <a:t>want</a:t>
            </a:r>
            <a:r>
              <a:rPr spc="-185" dirty="0"/>
              <a:t> </a:t>
            </a:r>
            <a:r>
              <a:rPr spc="-120" dirty="0"/>
              <a:t>to</a:t>
            </a:r>
            <a:r>
              <a:rPr spc="-150" dirty="0"/>
              <a:t> </a:t>
            </a:r>
            <a:r>
              <a:rPr spc="-310" dirty="0"/>
              <a:t>use</a:t>
            </a:r>
            <a:r>
              <a:rPr spc="-185" dirty="0"/>
              <a:t> </a:t>
            </a:r>
            <a:r>
              <a:rPr spc="-90" dirty="0"/>
              <a:t>DMAI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FB607BC-F096-7625-E6DA-EBA3F3F73A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505813-A646-E161-E76C-958D2CAF5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232664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dirty="0"/>
              <a:t>We have ‘tabbed’ and ‘table’ formatted Word documents: </a:t>
            </a:r>
            <a:r>
              <a:rPr lang="en-US" dirty="0">
                <a:hlinkClick r:id="rId2"/>
              </a:rPr>
              <a:t>Dossier Forms</a:t>
            </a:r>
            <a:r>
              <a:rPr lang="en-US" dirty="0"/>
              <a:t>.</a:t>
            </a:r>
          </a:p>
          <a:p>
            <a:pPr marL="0" indent="0">
              <a:lnSpc>
                <a:spcPct val="100000"/>
              </a:lnSpc>
              <a:spcBef>
                <a:spcPts val="30"/>
              </a:spcBef>
              <a:buNone/>
            </a:pPr>
            <a:endParaRPr lang="en-US" dirty="0"/>
          </a:p>
          <a:p>
            <a:pPr marL="0" marR="5080" indent="0">
              <a:lnSpc>
                <a:spcPct val="100000"/>
              </a:lnSpc>
              <a:buNone/>
            </a:pPr>
            <a:r>
              <a:rPr lang="en-US" dirty="0"/>
              <a:t>You will have to input lists of courses in the approved format: consider going to DMAI for that and pasting them in. </a:t>
            </a:r>
            <a:r>
              <a:rPr lang="en-US" i="1" dirty="0"/>
              <a:t>DMAI is auto-loaded with all your courses since you came here or 2012, whichever is later.</a:t>
            </a:r>
          </a:p>
          <a:p>
            <a:pPr marL="0" marR="5080" indent="0">
              <a:lnSpc>
                <a:spcPct val="100000"/>
              </a:lnSpc>
              <a:buNone/>
            </a:pPr>
            <a:endParaRPr lang="en-US" dirty="0"/>
          </a:p>
          <a:p>
            <a:pPr marL="0" marR="5080" indent="0">
              <a:lnSpc>
                <a:spcPct val="100000"/>
              </a:lnSpc>
              <a:buNone/>
            </a:pPr>
            <a:r>
              <a:rPr lang="en-US" dirty="0"/>
              <a:t>The IUPUI P&amp;T CV is instantly recognizable. </a:t>
            </a:r>
          </a:p>
          <a:p>
            <a:pPr marL="0" marR="5080" indent="0">
              <a:lnSpc>
                <a:spcPct val="100000"/>
              </a:lnSpc>
              <a:buNone/>
            </a:pPr>
            <a:r>
              <a:rPr lang="en-US" dirty="0"/>
              <a:t>Campus reviewers will know if you are not following this outline.</a:t>
            </a:r>
          </a:p>
          <a:p>
            <a:pPr marL="0" marR="5080" indent="0">
              <a:lnSpc>
                <a:spcPct val="100000"/>
              </a:lnSpc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9718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660A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830067"/>
            <a:ext cx="149860" cy="1198245"/>
          </a:xfrm>
          <a:custGeom>
            <a:avLst/>
            <a:gdLst/>
            <a:ahLst/>
            <a:cxnLst/>
            <a:rect l="l" t="t" r="r" b="b"/>
            <a:pathLst>
              <a:path w="149860" h="1198245">
                <a:moveTo>
                  <a:pt x="149352" y="0"/>
                </a:moveTo>
                <a:lnTo>
                  <a:pt x="0" y="0"/>
                </a:lnTo>
                <a:lnTo>
                  <a:pt x="0" y="1197863"/>
                </a:lnTo>
                <a:lnTo>
                  <a:pt x="149352" y="1197863"/>
                </a:lnTo>
                <a:lnTo>
                  <a:pt x="149352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6694" y="3344471"/>
            <a:ext cx="8111175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Regular </a:t>
            </a:r>
            <a:r>
              <a:rPr lang="en-US" dirty="0"/>
              <a:t>S</a:t>
            </a:r>
            <a:r>
              <a:rPr dirty="0"/>
              <a:t>ection</a:t>
            </a:r>
            <a:r>
              <a:rPr lang="en-US" dirty="0"/>
              <a:t>s &amp;</a:t>
            </a:r>
            <a:r>
              <a:rPr dirty="0"/>
              <a:t> Appendices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F80CB8-E49A-BE7A-BBD5-B30F55EA85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530027" y="1078594"/>
            <a:ext cx="800439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21435" algn="l"/>
              </a:tabLst>
            </a:pPr>
            <a:r>
              <a:rPr dirty="0"/>
              <a:t>Recap:	</a:t>
            </a:r>
            <a:r>
              <a:rPr lang="en-US" dirty="0"/>
              <a:t> </a:t>
            </a:r>
            <a:r>
              <a:rPr dirty="0"/>
              <a:t>3 parts to your case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81ECBA-59F2-9352-0CF7-BC24AFCF9C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EE017E-4A6A-9BBC-ED48-A855BF295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dirty="0">
                <a:solidFill>
                  <a:srgbClr val="C00000"/>
                </a:solidFill>
              </a:rPr>
              <a:t>CV</a:t>
            </a:r>
            <a:r>
              <a:rPr lang="en-US" sz="1800" spc="-80" dirty="0">
                <a:solidFill>
                  <a:srgbClr val="C00000"/>
                </a:solidFill>
                <a:cs typeface="Arial"/>
              </a:rPr>
              <a:t> </a:t>
            </a:r>
            <a:r>
              <a:rPr lang="en-US" sz="1800" spc="-165" dirty="0">
                <a:solidFill>
                  <a:srgbClr val="404041"/>
                </a:solidFill>
                <a:cs typeface="Arial"/>
              </a:rPr>
              <a:t>=</a:t>
            </a:r>
            <a:r>
              <a:rPr lang="en-US" sz="1800" spc="-80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spc="-20" dirty="0">
                <a:solidFill>
                  <a:srgbClr val="404041"/>
                </a:solidFill>
                <a:cs typeface="Arial"/>
              </a:rPr>
              <a:t>list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850" dirty="0">
              <a:cs typeface="Arial"/>
            </a:endParaRPr>
          </a:p>
          <a:p>
            <a:pPr marL="0" marR="258445" indent="0">
              <a:lnSpc>
                <a:spcPct val="100000"/>
              </a:lnSpc>
              <a:buNone/>
            </a:pPr>
            <a:r>
              <a:rPr lang="en-US" sz="1800" spc="-100" dirty="0">
                <a:solidFill>
                  <a:srgbClr val="C00000"/>
                </a:solidFill>
                <a:cs typeface="Arial"/>
              </a:rPr>
              <a:t>Candidate</a:t>
            </a:r>
            <a:r>
              <a:rPr lang="en-US" sz="1800" spc="-45" dirty="0">
                <a:solidFill>
                  <a:srgbClr val="C00000"/>
                </a:solidFill>
                <a:cs typeface="Arial"/>
              </a:rPr>
              <a:t> </a:t>
            </a:r>
            <a:r>
              <a:rPr lang="en-US" sz="1800" spc="-60" dirty="0">
                <a:solidFill>
                  <a:srgbClr val="C00000"/>
                </a:solidFill>
                <a:cs typeface="Arial"/>
              </a:rPr>
              <a:t>statement </a:t>
            </a:r>
            <a:r>
              <a:rPr lang="en-US" sz="1800" spc="-165" dirty="0">
                <a:solidFill>
                  <a:srgbClr val="404041"/>
                </a:solidFill>
                <a:cs typeface="Arial"/>
              </a:rPr>
              <a:t>= </a:t>
            </a:r>
            <a:r>
              <a:rPr lang="en-US" sz="1800" spc="-55" dirty="0">
                <a:solidFill>
                  <a:srgbClr val="404041"/>
                </a:solidFill>
                <a:cs typeface="Arial"/>
              </a:rPr>
              <a:t>a coherent and compelling argument, covering your MAIN area of excellence, that you are ALSO satisfactory in other required areas, and presenting a plan for the future.</a:t>
            </a:r>
          </a:p>
          <a:p>
            <a:pPr marL="0" indent="0">
              <a:lnSpc>
                <a:spcPct val="100000"/>
              </a:lnSpc>
              <a:spcBef>
                <a:spcPts val="35"/>
              </a:spcBef>
              <a:buNone/>
            </a:pPr>
            <a:endParaRPr lang="en-US" sz="1850" dirty="0"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spc="-110" dirty="0">
                <a:solidFill>
                  <a:srgbClr val="C00000"/>
                </a:solidFill>
                <a:cs typeface="Arial"/>
              </a:rPr>
              <a:t>Dossier</a:t>
            </a:r>
            <a:r>
              <a:rPr lang="en-US" sz="1800" spc="-70" dirty="0">
                <a:solidFill>
                  <a:srgbClr val="C00000"/>
                </a:solidFill>
                <a:cs typeface="Arial"/>
              </a:rPr>
              <a:t> </a:t>
            </a:r>
            <a:r>
              <a:rPr lang="en-US" sz="1800" spc="-75" dirty="0">
                <a:solidFill>
                  <a:srgbClr val="C00000"/>
                </a:solidFill>
                <a:cs typeface="Arial"/>
              </a:rPr>
              <a:t>main</a:t>
            </a:r>
            <a:r>
              <a:rPr lang="en-US" sz="1800" spc="-50" dirty="0">
                <a:solidFill>
                  <a:srgbClr val="C00000"/>
                </a:solidFill>
                <a:cs typeface="Arial"/>
              </a:rPr>
              <a:t> </a:t>
            </a:r>
            <a:r>
              <a:rPr lang="en-US" sz="1800" spc="-90" dirty="0">
                <a:solidFill>
                  <a:srgbClr val="C00000"/>
                </a:solidFill>
                <a:cs typeface="Arial"/>
              </a:rPr>
              <a:t>sections</a:t>
            </a:r>
            <a:r>
              <a:rPr lang="en-US" sz="1800" spc="-65" dirty="0">
                <a:solidFill>
                  <a:srgbClr val="C00000"/>
                </a:solidFill>
                <a:cs typeface="Arial"/>
              </a:rPr>
              <a:t> </a:t>
            </a:r>
            <a:r>
              <a:rPr lang="en-US" sz="1800" spc="-50" dirty="0">
                <a:solidFill>
                  <a:srgbClr val="404041"/>
                </a:solidFill>
                <a:cs typeface="Arial"/>
              </a:rPr>
              <a:t>=</a:t>
            </a:r>
            <a:endParaRPr lang="en-US" sz="1800" dirty="0"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7E7E7E"/>
              </a:buClr>
              <a:buChar char="•"/>
              <a:tabLst>
                <a:tab pos="299085" algn="l"/>
                <a:tab pos="299720" algn="l"/>
              </a:tabLst>
            </a:pPr>
            <a:r>
              <a:rPr lang="en-US" sz="1800" spc="-45" dirty="0">
                <a:solidFill>
                  <a:srgbClr val="404041"/>
                </a:solidFill>
                <a:latin typeface="Arial"/>
                <a:cs typeface="Arial"/>
              </a:rPr>
              <a:t>Additional</a:t>
            </a:r>
            <a:r>
              <a:rPr lang="en-US" sz="1800" spc="-7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lang="en-US" sz="1800" spc="-65" dirty="0">
                <a:solidFill>
                  <a:srgbClr val="404041"/>
                </a:solidFill>
                <a:latin typeface="Arial"/>
                <a:cs typeface="Arial"/>
              </a:rPr>
              <a:t>details</a:t>
            </a:r>
            <a:r>
              <a:rPr lang="en-US" sz="1800" spc="-7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lang="en-US" sz="1800" spc="-60" dirty="0">
                <a:solidFill>
                  <a:srgbClr val="404041"/>
                </a:solidFill>
                <a:latin typeface="Arial"/>
                <a:cs typeface="Arial"/>
              </a:rPr>
              <a:t>(how</a:t>
            </a:r>
            <a:r>
              <a:rPr lang="en-US" sz="1800" spc="-45" dirty="0">
                <a:solidFill>
                  <a:srgbClr val="404041"/>
                </a:solidFill>
                <a:latin typeface="Arial"/>
                <a:cs typeface="Arial"/>
              </a:rPr>
              <a:t> competitive</a:t>
            </a:r>
            <a:r>
              <a:rPr lang="en-US" sz="1800" spc="-7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lang="en-US" sz="1800" spc="-105" dirty="0">
                <a:solidFill>
                  <a:srgbClr val="404041"/>
                </a:solidFill>
                <a:latin typeface="Arial"/>
                <a:cs typeface="Arial"/>
              </a:rPr>
              <a:t>is</a:t>
            </a:r>
            <a:r>
              <a:rPr lang="en-US" sz="1800" spc="-7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404041"/>
                </a:solidFill>
                <a:latin typeface="Arial"/>
                <a:cs typeface="Arial"/>
              </a:rPr>
              <a:t>that</a:t>
            </a:r>
            <a:r>
              <a:rPr lang="en-US" sz="1800" spc="-8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lang="en-US" sz="1800" spc="-10" dirty="0">
                <a:solidFill>
                  <a:srgbClr val="404041"/>
                </a:solidFill>
                <a:latin typeface="Arial"/>
                <a:cs typeface="Arial"/>
              </a:rPr>
              <a:t>award?)</a:t>
            </a:r>
            <a:endParaRPr lang="en-US" sz="18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7E7E7E"/>
              </a:buClr>
              <a:buChar char="•"/>
              <a:tabLst>
                <a:tab pos="299085" algn="l"/>
                <a:tab pos="299720" algn="l"/>
              </a:tabLst>
            </a:pPr>
            <a:r>
              <a:rPr lang="en-US" sz="1800" spc="-80" dirty="0">
                <a:solidFill>
                  <a:srgbClr val="404041"/>
                </a:solidFill>
                <a:latin typeface="Arial"/>
                <a:cs typeface="Arial"/>
              </a:rPr>
              <a:t>Contextual</a:t>
            </a:r>
            <a:r>
              <a:rPr lang="en-US" sz="1800" spc="-6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lang="en-US" sz="1800" spc="-35" dirty="0">
                <a:solidFill>
                  <a:srgbClr val="404041"/>
                </a:solidFill>
                <a:latin typeface="Arial"/>
                <a:cs typeface="Arial"/>
              </a:rPr>
              <a:t>information</a:t>
            </a:r>
            <a:r>
              <a:rPr lang="en-US" sz="1800" spc="-5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lang="en-US" sz="1800" spc="-85" dirty="0">
                <a:solidFill>
                  <a:srgbClr val="404041"/>
                </a:solidFill>
                <a:latin typeface="Arial"/>
                <a:cs typeface="Arial"/>
              </a:rPr>
              <a:t>(e.g.</a:t>
            </a:r>
            <a:r>
              <a:rPr lang="en-US" sz="1800" spc="-6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lang="en-US" sz="1800" spc="-75" dirty="0">
                <a:solidFill>
                  <a:srgbClr val="404041"/>
                </a:solidFill>
                <a:latin typeface="Arial"/>
                <a:cs typeface="Arial"/>
              </a:rPr>
              <a:t>load</a:t>
            </a:r>
            <a:r>
              <a:rPr lang="en-US" sz="1800" spc="-5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lang="en-US" sz="1800" spc="-10" dirty="0">
                <a:solidFill>
                  <a:srgbClr val="404041"/>
                </a:solidFill>
                <a:latin typeface="Arial"/>
                <a:cs typeface="Arial"/>
              </a:rPr>
              <a:t>details)</a:t>
            </a:r>
            <a:endParaRPr lang="en-US" sz="1800" dirty="0">
              <a:latin typeface="Arial"/>
              <a:cs typeface="Arial"/>
            </a:endParaRPr>
          </a:p>
          <a:p>
            <a:pPr marL="698500" lvl="1" indent="-285115">
              <a:lnSpc>
                <a:spcPts val="1880"/>
              </a:lnSpc>
              <a:spcBef>
                <a:spcPts val="80"/>
              </a:spcBef>
              <a:buChar char="•"/>
              <a:tabLst>
                <a:tab pos="697865" algn="l"/>
                <a:tab pos="698500" algn="l"/>
              </a:tabLst>
            </a:pPr>
            <a:r>
              <a:rPr lang="en-US" sz="1600" dirty="0">
                <a:solidFill>
                  <a:srgbClr val="404041"/>
                </a:solidFill>
                <a:latin typeface="Arial"/>
                <a:cs typeface="Arial"/>
              </a:rPr>
              <a:t>These</a:t>
            </a:r>
            <a:r>
              <a:rPr lang="en-US" sz="1600" spc="-6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404041"/>
                </a:solidFill>
                <a:latin typeface="Arial"/>
                <a:cs typeface="Arial"/>
              </a:rPr>
              <a:t>are</a:t>
            </a:r>
            <a:r>
              <a:rPr lang="en-US" sz="1600" spc="-5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404041"/>
                </a:solidFill>
                <a:latin typeface="Arial"/>
                <a:cs typeface="Arial"/>
              </a:rPr>
              <a:t>especially</a:t>
            </a:r>
            <a:r>
              <a:rPr lang="en-US" sz="1600" b="1" spc="-3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404041"/>
                </a:solidFill>
                <a:latin typeface="Arial"/>
                <a:cs typeface="Arial"/>
              </a:rPr>
              <a:t>important</a:t>
            </a:r>
            <a:r>
              <a:rPr lang="en-US" sz="1600" b="1" spc="-2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404041"/>
                </a:solidFill>
                <a:latin typeface="Arial"/>
                <a:cs typeface="Arial"/>
              </a:rPr>
              <a:t>for</a:t>
            </a:r>
            <a:r>
              <a:rPr lang="en-US" sz="1600" b="1" spc="-5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404041"/>
                </a:solidFill>
                <a:latin typeface="Arial"/>
                <a:cs typeface="Arial"/>
              </a:rPr>
              <a:t>readers</a:t>
            </a:r>
            <a:r>
              <a:rPr lang="en-US" sz="1600" b="1" spc="-5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404041"/>
                </a:solidFill>
                <a:latin typeface="Arial"/>
                <a:cs typeface="Arial"/>
              </a:rPr>
              <a:t>NOT</a:t>
            </a:r>
            <a:r>
              <a:rPr lang="en-US" sz="1600" b="1" spc="-4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404041"/>
                </a:solidFill>
                <a:latin typeface="Arial"/>
                <a:cs typeface="Arial"/>
              </a:rPr>
              <a:t>in</a:t>
            </a:r>
            <a:r>
              <a:rPr lang="en-US" sz="1600" b="1" spc="-5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404041"/>
                </a:solidFill>
                <a:latin typeface="Arial"/>
                <a:cs typeface="Arial"/>
              </a:rPr>
              <a:t>your</a:t>
            </a:r>
            <a:r>
              <a:rPr lang="en-US" sz="1600" b="1" spc="-1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lang="en-US" sz="1600" b="1" spc="-20" dirty="0">
                <a:solidFill>
                  <a:srgbClr val="404041"/>
                </a:solidFill>
                <a:latin typeface="Arial"/>
                <a:cs typeface="Arial"/>
              </a:rPr>
              <a:t>unit</a:t>
            </a:r>
            <a:endParaRPr lang="en-US" sz="1600" dirty="0">
              <a:latin typeface="Arial"/>
              <a:cs typeface="Arial"/>
            </a:endParaRPr>
          </a:p>
          <a:p>
            <a:pPr marL="299085" indent="-287020">
              <a:lnSpc>
                <a:spcPts val="2120"/>
              </a:lnSpc>
              <a:buClr>
                <a:srgbClr val="7E7E7E"/>
              </a:buClr>
              <a:buChar char="•"/>
              <a:tabLst>
                <a:tab pos="299085" algn="l"/>
                <a:tab pos="299720" algn="l"/>
              </a:tabLst>
            </a:pPr>
            <a:r>
              <a:rPr lang="en-US" sz="1800" spc="-60" dirty="0">
                <a:solidFill>
                  <a:srgbClr val="404041"/>
                </a:solidFill>
                <a:latin typeface="Arial"/>
                <a:cs typeface="Arial"/>
              </a:rPr>
              <a:t>Confirmatory </a:t>
            </a:r>
            <a:r>
              <a:rPr lang="en-US" sz="1800" spc="-90" dirty="0">
                <a:solidFill>
                  <a:srgbClr val="404041"/>
                </a:solidFill>
                <a:latin typeface="Arial"/>
                <a:cs typeface="Arial"/>
              </a:rPr>
              <a:t>evidence</a:t>
            </a:r>
            <a:r>
              <a:rPr lang="en-US" sz="1800" spc="-4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lang="en-US" sz="1800" spc="-95" dirty="0">
                <a:solidFill>
                  <a:srgbClr val="404041"/>
                </a:solidFill>
                <a:latin typeface="Arial"/>
                <a:cs typeface="Arial"/>
              </a:rPr>
              <a:t>(co-</a:t>
            </a:r>
            <a:r>
              <a:rPr lang="en-US" sz="1800" spc="-35" dirty="0">
                <a:solidFill>
                  <a:srgbClr val="404041"/>
                </a:solidFill>
                <a:latin typeface="Arial"/>
                <a:cs typeface="Arial"/>
              </a:rPr>
              <a:t>author </a:t>
            </a:r>
            <a:r>
              <a:rPr lang="en-US" sz="1800" spc="-75" dirty="0">
                <a:solidFill>
                  <a:srgbClr val="404041"/>
                </a:solidFill>
                <a:latin typeface="Arial"/>
                <a:cs typeface="Arial"/>
              </a:rPr>
              <a:t>statements,</a:t>
            </a:r>
            <a:r>
              <a:rPr lang="en-US" sz="1800" spc="-6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lang="en-US" sz="1800" spc="-60" dirty="0">
                <a:solidFill>
                  <a:srgbClr val="404041"/>
                </a:solidFill>
                <a:latin typeface="Arial"/>
                <a:cs typeface="Arial"/>
              </a:rPr>
              <a:t>grant</a:t>
            </a:r>
            <a:r>
              <a:rPr lang="en-US" sz="1800" spc="-5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lang="en-US" sz="1800" spc="-10" dirty="0">
                <a:solidFill>
                  <a:srgbClr val="404041"/>
                </a:solidFill>
                <a:latin typeface="Arial"/>
                <a:cs typeface="Arial"/>
              </a:rPr>
              <a:t>abstracts)</a:t>
            </a:r>
            <a:endParaRPr lang="en-US" sz="1800" dirty="0">
              <a:latin typeface="Arial"/>
              <a:cs typeface="Arial"/>
            </a:endParaRPr>
          </a:p>
          <a:p>
            <a:pPr marL="0" indent="0">
              <a:spcBef>
                <a:spcPts val="55"/>
              </a:spcBef>
              <a:buClr>
                <a:srgbClr val="7E7E7E"/>
              </a:buClr>
              <a:buNone/>
            </a:pPr>
            <a:r>
              <a:rPr lang="en-US" sz="1900" b="1" dirty="0">
                <a:cs typeface="Arial"/>
              </a:rPr>
              <a:t>50-Page Limit</a:t>
            </a:r>
          </a:p>
          <a:p>
            <a:pPr marL="0" indent="0">
              <a:spcBef>
                <a:spcPts val="55"/>
              </a:spcBef>
              <a:buClr>
                <a:srgbClr val="7E7E7E"/>
              </a:buClr>
              <a:buNone/>
            </a:pPr>
            <a:endParaRPr lang="en-US" sz="1900" dirty="0">
              <a:cs typeface="Arial"/>
            </a:endParaRPr>
          </a:p>
          <a:p>
            <a:pPr marL="413385" lvl="1" indent="0">
              <a:lnSpc>
                <a:spcPct val="100000"/>
              </a:lnSpc>
              <a:buNone/>
              <a:tabLst>
                <a:tab pos="697865" algn="l"/>
                <a:tab pos="698500" algn="l"/>
              </a:tabLst>
            </a:pPr>
            <a:r>
              <a:rPr lang="en-US" sz="1600" dirty="0">
                <a:solidFill>
                  <a:srgbClr val="404041"/>
                </a:solidFill>
                <a:latin typeface="+mn-lt"/>
                <a:cs typeface="Arial"/>
              </a:rPr>
              <a:t>Appendices:</a:t>
            </a:r>
            <a:r>
              <a:rPr lang="en-US" sz="1600" spc="345" dirty="0">
                <a:solidFill>
                  <a:srgbClr val="404041"/>
                </a:solidFill>
                <a:latin typeface="+mn-lt"/>
                <a:cs typeface="Arial"/>
              </a:rPr>
              <a:t> </a:t>
            </a:r>
            <a:r>
              <a:rPr lang="en-US" sz="1600" dirty="0">
                <a:solidFill>
                  <a:srgbClr val="404041"/>
                </a:solidFill>
                <a:latin typeface="+mn-lt"/>
                <a:cs typeface="Arial"/>
              </a:rPr>
              <a:t>are</a:t>
            </a:r>
            <a:r>
              <a:rPr lang="en-US" sz="1600" spc="-20" dirty="0">
                <a:solidFill>
                  <a:srgbClr val="404041"/>
                </a:solidFill>
                <a:latin typeface="+mn-lt"/>
                <a:cs typeface="Arial"/>
              </a:rPr>
              <a:t> </a:t>
            </a:r>
            <a:r>
              <a:rPr lang="en-US" sz="1600" dirty="0">
                <a:solidFill>
                  <a:srgbClr val="404041"/>
                </a:solidFill>
                <a:latin typeface="+mn-lt"/>
                <a:cs typeface="Arial"/>
              </a:rPr>
              <a:t>not</a:t>
            </a:r>
            <a:r>
              <a:rPr lang="en-US" sz="1600" spc="-45" dirty="0">
                <a:solidFill>
                  <a:srgbClr val="404041"/>
                </a:solidFill>
                <a:latin typeface="+mn-lt"/>
                <a:cs typeface="Arial"/>
              </a:rPr>
              <a:t> </a:t>
            </a:r>
            <a:r>
              <a:rPr lang="en-US" sz="1600" dirty="0">
                <a:solidFill>
                  <a:srgbClr val="404041"/>
                </a:solidFill>
                <a:latin typeface="+mn-lt"/>
                <a:cs typeface="Arial"/>
              </a:rPr>
              <a:t>used</a:t>
            </a:r>
            <a:r>
              <a:rPr lang="en-US" sz="1600" spc="-40" dirty="0">
                <a:solidFill>
                  <a:srgbClr val="404041"/>
                </a:solidFill>
                <a:latin typeface="+mn-lt"/>
                <a:cs typeface="Arial"/>
              </a:rPr>
              <a:t> </a:t>
            </a:r>
            <a:r>
              <a:rPr lang="en-US" sz="1600" dirty="0">
                <a:solidFill>
                  <a:srgbClr val="404041"/>
                </a:solidFill>
                <a:latin typeface="+mn-lt"/>
                <a:cs typeface="Arial"/>
              </a:rPr>
              <a:t>at</a:t>
            </a:r>
            <a:r>
              <a:rPr lang="en-US" sz="1600" spc="-30" dirty="0">
                <a:solidFill>
                  <a:srgbClr val="404041"/>
                </a:solidFill>
                <a:latin typeface="+mn-lt"/>
                <a:cs typeface="Arial"/>
              </a:rPr>
              <a:t> </a:t>
            </a:r>
            <a:r>
              <a:rPr lang="en-US" sz="1600" dirty="0">
                <a:solidFill>
                  <a:srgbClr val="404041"/>
                </a:solidFill>
                <a:latin typeface="+mn-lt"/>
                <a:cs typeface="Arial"/>
              </a:rPr>
              <a:t>the</a:t>
            </a:r>
            <a:r>
              <a:rPr lang="en-US" sz="1600" spc="-30" dirty="0">
                <a:solidFill>
                  <a:srgbClr val="404041"/>
                </a:solidFill>
                <a:latin typeface="+mn-lt"/>
                <a:cs typeface="Arial"/>
              </a:rPr>
              <a:t> </a:t>
            </a:r>
            <a:r>
              <a:rPr lang="en-US" sz="1600" dirty="0">
                <a:solidFill>
                  <a:srgbClr val="404041"/>
                </a:solidFill>
                <a:latin typeface="+mn-lt"/>
                <a:cs typeface="Arial"/>
              </a:rPr>
              <a:t>campus</a:t>
            </a:r>
            <a:r>
              <a:rPr lang="en-US" sz="1600" spc="-25" dirty="0">
                <a:solidFill>
                  <a:srgbClr val="404041"/>
                </a:solidFill>
                <a:latin typeface="+mn-lt"/>
                <a:cs typeface="Arial"/>
              </a:rPr>
              <a:t> </a:t>
            </a:r>
            <a:r>
              <a:rPr lang="en-US" sz="1600" dirty="0">
                <a:solidFill>
                  <a:srgbClr val="404041"/>
                </a:solidFill>
                <a:latin typeface="+mn-lt"/>
                <a:cs typeface="Arial"/>
              </a:rPr>
              <a:t>level.</a:t>
            </a:r>
            <a:r>
              <a:rPr lang="en-US" sz="1600" spc="365" dirty="0">
                <a:solidFill>
                  <a:srgbClr val="404041"/>
                </a:solidFill>
                <a:latin typeface="+mn-lt"/>
                <a:cs typeface="Arial"/>
              </a:rPr>
              <a:t> </a:t>
            </a:r>
            <a:r>
              <a:rPr lang="en-US" sz="1600" b="1" dirty="0">
                <a:solidFill>
                  <a:srgbClr val="404041"/>
                </a:solidFill>
                <a:latin typeface="+mn-lt"/>
                <a:cs typeface="Arial"/>
              </a:rPr>
              <a:t>What</a:t>
            </a:r>
            <a:r>
              <a:rPr lang="en-US" sz="1600" b="1" spc="-35" dirty="0">
                <a:solidFill>
                  <a:srgbClr val="404041"/>
                </a:solidFill>
                <a:latin typeface="+mn-lt"/>
                <a:cs typeface="Arial"/>
              </a:rPr>
              <a:t> </a:t>
            </a:r>
            <a:r>
              <a:rPr lang="en-US" sz="1600" b="1" dirty="0">
                <a:solidFill>
                  <a:srgbClr val="404041"/>
                </a:solidFill>
                <a:latin typeface="+mn-lt"/>
                <a:cs typeface="Arial"/>
              </a:rPr>
              <a:t>does</a:t>
            </a:r>
            <a:r>
              <a:rPr lang="en-US" sz="1600" b="1" spc="-30" dirty="0">
                <a:solidFill>
                  <a:srgbClr val="404041"/>
                </a:solidFill>
                <a:latin typeface="+mn-lt"/>
                <a:cs typeface="Arial"/>
              </a:rPr>
              <a:t> </a:t>
            </a:r>
            <a:r>
              <a:rPr lang="en-US" sz="1600" b="1" dirty="0">
                <a:solidFill>
                  <a:srgbClr val="404041"/>
                </a:solidFill>
                <a:latin typeface="+mn-lt"/>
                <a:cs typeface="Arial"/>
              </a:rPr>
              <a:t>your</a:t>
            </a:r>
            <a:r>
              <a:rPr lang="en-US" sz="1600" b="1" spc="5" dirty="0">
                <a:solidFill>
                  <a:srgbClr val="404041"/>
                </a:solidFill>
                <a:latin typeface="+mn-lt"/>
                <a:cs typeface="Arial"/>
              </a:rPr>
              <a:t> </a:t>
            </a:r>
            <a:r>
              <a:rPr lang="en-US" sz="1600" b="1" dirty="0">
                <a:solidFill>
                  <a:srgbClr val="404041"/>
                </a:solidFill>
                <a:latin typeface="+mn-lt"/>
                <a:cs typeface="Arial"/>
              </a:rPr>
              <a:t>unit</a:t>
            </a:r>
            <a:r>
              <a:rPr lang="en-US" sz="1600" b="1" spc="-10" dirty="0">
                <a:solidFill>
                  <a:srgbClr val="404041"/>
                </a:solidFill>
                <a:latin typeface="+mn-lt"/>
                <a:cs typeface="Arial"/>
              </a:rPr>
              <a:t> expect?</a:t>
            </a:r>
            <a:endParaRPr lang="en-US" sz="1600" dirty="0">
              <a:latin typeface="+mn-lt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5279" y="1770888"/>
            <a:ext cx="8808720" cy="4849862"/>
            <a:chOff x="335279" y="1770888"/>
            <a:chExt cx="8808720" cy="50876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279" y="1770888"/>
              <a:ext cx="6536435" cy="473963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85332" y="3962400"/>
              <a:ext cx="1713230" cy="1167765"/>
            </a:xfrm>
            <a:custGeom>
              <a:avLst/>
              <a:gdLst/>
              <a:ahLst/>
              <a:cxnLst/>
              <a:rect l="l" t="t" r="r" b="b"/>
              <a:pathLst>
                <a:path w="1713229" h="1167764">
                  <a:moveTo>
                    <a:pt x="1712975" y="0"/>
                  </a:moveTo>
                  <a:lnTo>
                    <a:pt x="0" y="0"/>
                  </a:lnTo>
                  <a:lnTo>
                    <a:pt x="0" y="1167384"/>
                  </a:lnTo>
                  <a:lnTo>
                    <a:pt x="1712975" y="1167384"/>
                  </a:lnTo>
                  <a:lnTo>
                    <a:pt x="17129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530027" y="1078594"/>
            <a:ext cx="800439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Dossier </a:t>
            </a:r>
            <a:r>
              <a:rPr dirty="0">
                <a:hlinkClick r:id="rId3"/>
              </a:rPr>
              <a:t>folders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5BCD82-9A0C-C8B4-10AA-4610D226A2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bject 6"/>
          <p:cNvSpPr txBox="1"/>
          <p:nvPr/>
        </p:nvSpPr>
        <p:spPr>
          <a:xfrm>
            <a:off x="6346990" y="3983229"/>
            <a:ext cx="137223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3020" algn="r">
              <a:lnSpc>
                <a:spcPct val="100000"/>
              </a:lnSpc>
              <a:spcBef>
                <a:spcPts val="95"/>
              </a:spcBef>
            </a:pPr>
            <a:r>
              <a:rPr sz="1600" spc="-150" dirty="0">
                <a:solidFill>
                  <a:srgbClr val="C00000"/>
                </a:solidFill>
                <a:latin typeface="Arial"/>
                <a:cs typeface="Arial"/>
              </a:rPr>
              <a:t>Use</a:t>
            </a:r>
            <a:r>
              <a:rPr sz="1600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C00000"/>
                </a:solidFill>
                <a:latin typeface="Arial"/>
                <a:cs typeface="Arial"/>
              </a:rPr>
              <a:t>these</a:t>
            </a:r>
            <a:r>
              <a:rPr sz="1600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C00000"/>
                </a:solidFill>
                <a:latin typeface="Arial"/>
                <a:cs typeface="Arial"/>
              </a:rPr>
              <a:t>Word </a:t>
            </a:r>
            <a:r>
              <a:rPr sz="1600" spc="-60" dirty="0">
                <a:solidFill>
                  <a:srgbClr val="C00000"/>
                </a:solidFill>
                <a:latin typeface="Arial"/>
                <a:cs typeface="Arial"/>
              </a:rPr>
              <a:t>templates</a:t>
            </a:r>
            <a:r>
              <a:rPr sz="1600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C00000"/>
                </a:solidFill>
                <a:latin typeface="Arial"/>
                <a:cs typeface="Arial"/>
              </a:rPr>
              <a:t>to </a:t>
            </a:r>
            <a:r>
              <a:rPr sz="1600" spc="-60" dirty="0">
                <a:solidFill>
                  <a:srgbClr val="C00000"/>
                </a:solidFill>
                <a:latin typeface="Arial"/>
                <a:cs typeface="Arial"/>
              </a:rPr>
              <a:t>gather</a:t>
            </a:r>
            <a:r>
              <a:rPr sz="1600"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C00000"/>
                </a:solidFill>
                <a:latin typeface="Arial"/>
                <a:cs typeface="Arial"/>
              </a:rPr>
              <a:t>all</a:t>
            </a:r>
            <a:r>
              <a:rPr sz="1600"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C00000"/>
                </a:solidFill>
                <a:latin typeface="Arial"/>
                <a:cs typeface="Arial"/>
              </a:rPr>
              <a:t>your </a:t>
            </a:r>
            <a:r>
              <a:rPr sz="1600" spc="-35" dirty="0">
                <a:solidFill>
                  <a:srgbClr val="C00000"/>
                </a:solidFill>
                <a:latin typeface="Arial"/>
                <a:cs typeface="Arial"/>
              </a:rPr>
              <a:t>information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C00000"/>
                </a:solidFill>
                <a:latin typeface="Arial"/>
                <a:cs typeface="Arial"/>
              </a:rPr>
              <a:t>into</a:t>
            </a:r>
            <a:endParaRPr sz="1600" dirty="0">
              <a:latin typeface="Arial"/>
              <a:cs typeface="Arial"/>
            </a:endParaRPr>
          </a:p>
          <a:p>
            <a:pPr marL="631190">
              <a:lnSpc>
                <a:spcPct val="100000"/>
              </a:lnSpc>
            </a:pPr>
            <a:r>
              <a:rPr sz="1600" spc="-215" dirty="0">
                <a:solidFill>
                  <a:srgbClr val="C00000"/>
                </a:solidFill>
                <a:latin typeface="Arial"/>
                <a:cs typeface="Arial"/>
              </a:rPr>
              <a:t>ONE</a:t>
            </a:r>
            <a:r>
              <a:rPr sz="1600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C00000"/>
                </a:solidFill>
                <a:latin typeface="Arial"/>
                <a:cs typeface="Arial"/>
              </a:rPr>
              <a:t>pdf.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530027" y="1078594"/>
            <a:ext cx="800439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Typical appendix materials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5FD07B-D473-D4B2-6EA7-6177A2CA3E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182570-5CA9-917C-5CD4-95F5ACF9F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dirty="0"/>
              <a:t>Course syllabi, assignments</a:t>
            </a:r>
          </a:p>
          <a:p>
            <a:pPr marL="285750" indent="-285750">
              <a:lnSpc>
                <a:spcPct val="100000"/>
              </a:lnSpc>
              <a:spcBef>
                <a:spcPts val="3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Copies of key articles (or, link via CV.)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marR="2759075" indent="-285750">
              <a:buFont typeface="Arial" panose="020B0604020202020204" pitchFamily="34" charset="0"/>
              <a:buChar char="•"/>
            </a:pPr>
            <a:r>
              <a:rPr lang="en-US" dirty="0"/>
              <a:t>Complete student evaluation reports, </a:t>
            </a:r>
          </a:p>
          <a:p>
            <a:pPr marL="285750" marR="2759075" indent="-285750">
              <a:buFont typeface="Arial" panose="020B0604020202020204" pitchFamily="34" charset="0"/>
              <a:buChar char="•"/>
            </a:pPr>
            <a:r>
              <a:rPr lang="en-US" dirty="0"/>
              <a:t>peer evaluations </a:t>
            </a:r>
          </a:p>
          <a:p>
            <a:pPr marL="285750" marR="2759075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marR="2759075" indent="-285750">
              <a:buFont typeface="Arial" panose="020B0604020202020204" pitchFamily="34" charset="0"/>
              <a:buChar char="•"/>
            </a:pPr>
            <a:r>
              <a:rPr lang="en-US" dirty="0"/>
              <a:t>Letters of appreciation from students or community</a:t>
            </a:r>
          </a:p>
          <a:p>
            <a:pPr marL="0" marR="2759075" indent="0">
              <a:buNone/>
            </a:pPr>
            <a:endParaRPr lang="en-US" dirty="0"/>
          </a:p>
          <a:p>
            <a:pPr marL="0" marR="5080" indent="0">
              <a:lnSpc>
                <a:spcPct val="100000"/>
              </a:lnSpc>
              <a:buNone/>
            </a:pPr>
            <a:r>
              <a:rPr lang="en-US" dirty="0"/>
              <a:t>You can REFER to these documents in the main section or your candidate statement. You can create internal links within </a:t>
            </a:r>
            <a:r>
              <a:rPr lang="en-US" dirty="0" err="1"/>
              <a:t>eDossier</a:t>
            </a:r>
            <a:r>
              <a:rPr lang="en-US" dirty="0"/>
              <a:t>, however, no external reviewer will be able to use them.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eDossier</a:t>
            </a:r>
            <a:r>
              <a:rPr lang="en-US" dirty="0"/>
              <a:t>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00E48-9D32-7547-8A45-2B3D697639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50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Willie Miller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000" dirty="0"/>
              <a:t>Faculty Advancement and Leadership Development Fellow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Margie Ferguson</a:t>
            </a:r>
          </a:p>
          <a:p>
            <a:pPr marL="0" indent="0">
              <a:buNone/>
            </a:pPr>
            <a:r>
              <a:rPr lang="en-US" sz="2400" dirty="0"/>
              <a:t>	 </a:t>
            </a:r>
            <a:r>
              <a:rPr lang="en-US" sz="2000" dirty="0"/>
              <a:t>Senior Associate Vice Chancellor for Academic Affairs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52630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824" y="329340"/>
            <a:ext cx="8004391" cy="638906"/>
          </a:xfrm>
        </p:spPr>
        <p:txBody>
          <a:bodyPr>
            <a:normAutofit/>
          </a:bodyPr>
          <a:lstStyle/>
          <a:p>
            <a:r>
              <a:rPr lang="en-US" dirty="0"/>
              <a:t>What e-dossier looks like to candidates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1" name="Content Placeholder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51BFD95-AC27-D820-EE3F-84996EC06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0114" y="1105215"/>
            <a:ext cx="7283771" cy="5070795"/>
          </a:xfrm>
        </p:spPr>
      </p:pic>
    </p:spTree>
    <p:extLst>
      <p:ext uri="{BB962C8B-B14F-4D97-AF65-F5344CB8AC3E}">
        <p14:creationId xmlns:p14="http://schemas.microsoft.com/office/powerpoint/2010/main" val="12473466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9944"/>
            <a:ext cx="635635" cy="448309"/>
          </a:xfrm>
          <a:custGeom>
            <a:avLst/>
            <a:gdLst/>
            <a:ahLst/>
            <a:cxnLst/>
            <a:rect l="l" t="t" r="r" b="b"/>
            <a:pathLst>
              <a:path w="635635" h="448309">
                <a:moveTo>
                  <a:pt x="0" y="448055"/>
                </a:moveTo>
                <a:lnTo>
                  <a:pt x="635508" y="448055"/>
                </a:lnTo>
                <a:lnTo>
                  <a:pt x="635508" y="0"/>
                </a:lnTo>
                <a:lnTo>
                  <a:pt x="0" y="0"/>
                </a:lnTo>
                <a:lnTo>
                  <a:pt x="0" y="448055"/>
                </a:lnTo>
                <a:close/>
              </a:path>
            </a:pathLst>
          </a:custGeom>
          <a:solidFill>
            <a:srgbClr val="69030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35508" y="3723385"/>
            <a:ext cx="8509000" cy="3134995"/>
            <a:chOff x="635508" y="3723385"/>
            <a:chExt cx="8509000" cy="3134995"/>
          </a:xfrm>
        </p:grpSpPr>
        <p:sp>
          <p:nvSpPr>
            <p:cNvPr id="4" name="object 4"/>
            <p:cNvSpPr/>
            <p:nvPr/>
          </p:nvSpPr>
          <p:spPr>
            <a:xfrm>
              <a:off x="1022604" y="6409943"/>
              <a:ext cx="8121650" cy="448309"/>
            </a:xfrm>
            <a:custGeom>
              <a:avLst/>
              <a:gdLst/>
              <a:ahLst/>
              <a:cxnLst/>
              <a:rect l="l" t="t" r="r" b="b"/>
              <a:pathLst>
                <a:path w="8121650" h="448309">
                  <a:moveTo>
                    <a:pt x="0" y="448055"/>
                  </a:moveTo>
                  <a:lnTo>
                    <a:pt x="8121396" y="448055"/>
                  </a:lnTo>
                  <a:lnTo>
                    <a:pt x="8121396" y="0"/>
                  </a:lnTo>
                  <a:lnTo>
                    <a:pt x="0" y="0"/>
                  </a:lnTo>
                  <a:lnTo>
                    <a:pt x="0" y="448055"/>
                  </a:lnTo>
                  <a:close/>
                </a:path>
              </a:pathLst>
            </a:custGeom>
            <a:solidFill>
              <a:srgbClr val="69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5508" y="6336791"/>
              <a:ext cx="387350" cy="521334"/>
            </a:xfrm>
            <a:custGeom>
              <a:avLst/>
              <a:gdLst/>
              <a:ahLst/>
              <a:cxnLst/>
              <a:rect l="l" t="t" r="r" b="b"/>
              <a:pathLst>
                <a:path w="387350" h="521334">
                  <a:moveTo>
                    <a:pt x="387095" y="0"/>
                  </a:moveTo>
                  <a:lnTo>
                    <a:pt x="0" y="0"/>
                  </a:lnTo>
                  <a:lnTo>
                    <a:pt x="0" y="521208"/>
                  </a:lnTo>
                  <a:lnTo>
                    <a:pt x="387095" y="521208"/>
                  </a:lnTo>
                  <a:lnTo>
                    <a:pt x="387095" y="0"/>
                  </a:lnTo>
                  <a:close/>
                </a:path>
              </a:pathLst>
            </a:custGeom>
            <a:solidFill>
              <a:srgbClr val="9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9516" y="6402050"/>
              <a:ext cx="258445" cy="328295"/>
            </a:xfrm>
            <a:custGeom>
              <a:avLst/>
              <a:gdLst/>
              <a:ahLst/>
              <a:cxnLst/>
              <a:rect l="l" t="t" r="r" b="b"/>
              <a:pathLst>
                <a:path w="258444" h="328295">
                  <a:moveTo>
                    <a:pt x="176323" y="327932"/>
                  </a:moveTo>
                  <a:lnTo>
                    <a:pt x="81783" y="327932"/>
                  </a:lnTo>
                  <a:lnTo>
                    <a:pt x="81783" y="296462"/>
                  </a:lnTo>
                  <a:lnTo>
                    <a:pt x="100541" y="296462"/>
                  </a:lnTo>
                  <a:lnTo>
                    <a:pt x="100541" y="258653"/>
                  </a:lnTo>
                  <a:lnTo>
                    <a:pt x="48269" y="258653"/>
                  </a:lnTo>
                  <a:lnTo>
                    <a:pt x="18757" y="228857"/>
                  </a:lnTo>
                  <a:lnTo>
                    <a:pt x="18757" y="69358"/>
                  </a:lnTo>
                  <a:lnTo>
                    <a:pt x="0" y="69358"/>
                  </a:lnTo>
                  <a:lnTo>
                    <a:pt x="0" y="44068"/>
                  </a:lnTo>
                  <a:lnTo>
                    <a:pt x="81783" y="44068"/>
                  </a:lnTo>
                  <a:lnTo>
                    <a:pt x="81783" y="69358"/>
                  </a:lnTo>
                  <a:lnTo>
                    <a:pt x="62776" y="69358"/>
                  </a:lnTo>
                  <a:lnTo>
                    <a:pt x="62776" y="208074"/>
                  </a:lnTo>
                  <a:lnTo>
                    <a:pt x="100541" y="208074"/>
                  </a:lnTo>
                  <a:lnTo>
                    <a:pt x="100541" y="25289"/>
                  </a:lnTo>
                  <a:lnTo>
                    <a:pt x="81783" y="25289"/>
                  </a:lnTo>
                  <a:lnTo>
                    <a:pt x="81783" y="0"/>
                  </a:lnTo>
                  <a:lnTo>
                    <a:pt x="176323" y="0"/>
                  </a:lnTo>
                  <a:lnTo>
                    <a:pt x="176323" y="25289"/>
                  </a:lnTo>
                  <a:lnTo>
                    <a:pt x="157314" y="25289"/>
                  </a:lnTo>
                  <a:lnTo>
                    <a:pt x="157314" y="208074"/>
                  </a:lnTo>
                  <a:lnTo>
                    <a:pt x="195080" y="208074"/>
                  </a:lnTo>
                  <a:lnTo>
                    <a:pt x="195080" y="69358"/>
                  </a:lnTo>
                  <a:lnTo>
                    <a:pt x="176323" y="69358"/>
                  </a:lnTo>
                  <a:lnTo>
                    <a:pt x="176323" y="44068"/>
                  </a:lnTo>
                  <a:lnTo>
                    <a:pt x="258106" y="44068"/>
                  </a:lnTo>
                  <a:lnTo>
                    <a:pt x="258106" y="69358"/>
                  </a:lnTo>
                  <a:lnTo>
                    <a:pt x="239099" y="69358"/>
                  </a:lnTo>
                  <a:lnTo>
                    <a:pt x="239099" y="228857"/>
                  </a:lnTo>
                  <a:lnTo>
                    <a:pt x="209586" y="258653"/>
                  </a:lnTo>
                  <a:lnTo>
                    <a:pt x="157314" y="258653"/>
                  </a:lnTo>
                  <a:lnTo>
                    <a:pt x="157314" y="296462"/>
                  </a:lnTo>
                  <a:lnTo>
                    <a:pt x="176323" y="296462"/>
                  </a:lnTo>
                  <a:lnTo>
                    <a:pt x="176323" y="327932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85154" y="3736085"/>
              <a:ext cx="2391410" cy="1755775"/>
            </a:xfrm>
            <a:custGeom>
              <a:avLst/>
              <a:gdLst/>
              <a:ahLst/>
              <a:cxnLst/>
              <a:rect l="l" t="t" r="r" b="b"/>
              <a:pathLst>
                <a:path w="2391409" h="1755775">
                  <a:moveTo>
                    <a:pt x="0" y="0"/>
                  </a:moveTo>
                  <a:lnTo>
                    <a:pt x="2391155" y="0"/>
                  </a:lnTo>
                  <a:lnTo>
                    <a:pt x="2391155" y="1755648"/>
                  </a:lnTo>
                  <a:lnTo>
                    <a:pt x="0" y="1755648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888" y="315468"/>
            <a:ext cx="2638424" cy="484860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7728" y="329568"/>
            <a:ext cx="2514599" cy="399249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84391" y="320040"/>
            <a:ext cx="2391143" cy="210538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263699" y="3753756"/>
            <a:ext cx="215392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860">
              <a:lnSpc>
                <a:spcPct val="100000"/>
              </a:lnSpc>
              <a:spcBef>
                <a:spcPts val="100"/>
              </a:spcBef>
            </a:pPr>
            <a:r>
              <a:rPr sz="1800" spc="-145" dirty="0">
                <a:latin typeface="Arial"/>
                <a:cs typeface="Arial"/>
              </a:rPr>
              <a:t>These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appear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one </a:t>
            </a:r>
            <a:r>
              <a:rPr sz="1800" spc="-75" dirty="0">
                <a:latin typeface="Arial"/>
                <a:cs typeface="Arial"/>
              </a:rPr>
              <a:t>long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vertical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list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on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left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side;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120" dirty="0">
                <a:latin typeface="Arial"/>
                <a:cs typeface="Arial"/>
              </a:rPr>
              <a:t>Open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and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close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spc="-80" dirty="0">
                <a:latin typeface="Arial"/>
                <a:cs typeface="Arial"/>
              </a:rPr>
              <a:t>various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areas</a:t>
            </a:r>
            <a:r>
              <a:rPr sz="1800" spc="-95" dirty="0">
                <a:latin typeface="Arial"/>
                <a:cs typeface="Arial"/>
              </a:rPr>
              <a:t> using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triangle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090415" y="5315711"/>
            <a:ext cx="2141220" cy="988060"/>
            <a:chOff x="4090415" y="5315711"/>
            <a:chExt cx="2141220" cy="98806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90415" y="5536691"/>
              <a:ext cx="1245158" cy="76702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05527" y="5315711"/>
              <a:ext cx="1626107" cy="57302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786420" y="5350001"/>
              <a:ext cx="1400175" cy="382905"/>
            </a:xfrm>
            <a:custGeom>
              <a:avLst/>
              <a:gdLst/>
              <a:ahLst/>
              <a:cxnLst/>
              <a:rect l="l" t="t" r="r" b="b"/>
              <a:pathLst>
                <a:path w="1400175" h="382904">
                  <a:moveTo>
                    <a:pt x="1399679" y="0"/>
                  </a:moveTo>
                  <a:lnTo>
                    <a:pt x="0" y="382651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25165" y="5692546"/>
              <a:ext cx="83820" cy="73660"/>
            </a:xfrm>
            <a:custGeom>
              <a:avLst/>
              <a:gdLst/>
              <a:ahLst/>
              <a:cxnLst/>
              <a:rect l="l" t="t" r="r" b="b"/>
              <a:pathLst>
                <a:path w="83820" h="73660">
                  <a:moveTo>
                    <a:pt x="63449" y="0"/>
                  </a:moveTo>
                  <a:lnTo>
                    <a:pt x="0" y="56845"/>
                  </a:lnTo>
                  <a:lnTo>
                    <a:pt x="83553" y="73507"/>
                  </a:lnTo>
                  <a:lnTo>
                    <a:pt x="6344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85" dirty="0"/>
              <a:t>IUPUI</a:t>
            </a:r>
          </a:p>
        </p:txBody>
      </p:sp>
    </p:spTree>
    <p:extLst>
      <p:ext uri="{BB962C8B-B14F-4D97-AF65-F5344CB8AC3E}">
        <p14:creationId xmlns:p14="http://schemas.microsoft.com/office/powerpoint/2010/main" val="1589243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2896"/>
            <a:ext cx="82550" cy="516890"/>
          </a:xfrm>
          <a:custGeom>
            <a:avLst/>
            <a:gdLst/>
            <a:ahLst/>
            <a:cxnLst/>
            <a:rect l="l" t="t" r="r" b="b"/>
            <a:pathLst>
              <a:path w="82550" h="516890">
                <a:moveTo>
                  <a:pt x="82296" y="0"/>
                </a:moveTo>
                <a:lnTo>
                  <a:pt x="0" y="0"/>
                </a:lnTo>
                <a:lnTo>
                  <a:pt x="0" y="516636"/>
                </a:lnTo>
                <a:lnTo>
                  <a:pt x="82296" y="516636"/>
                </a:lnTo>
                <a:lnTo>
                  <a:pt x="82296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9944"/>
            <a:ext cx="635635" cy="448309"/>
          </a:xfrm>
          <a:custGeom>
            <a:avLst/>
            <a:gdLst/>
            <a:ahLst/>
            <a:cxnLst/>
            <a:rect l="l" t="t" r="r" b="b"/>
            <a:pathLst>
              <a:path w="635635" h="448309">
                <a:moveTo>
                  <a:pt x="0" y="448055"/>
                </a:moveTo>
                <a:lnTo>
                  <a:pt x="635508" y="448055"/>
                </a:lnTo>
                <a:lnTo>
                  <a:pt x="635508" y="0"/>
                </a:lnTo>
                <a:lnTo>
                  <a:pt x="0" y="0"/>
                </a:lnTo>
                <a:lnTo>
                  <a:pt x="0" y="448055"/>
                </a:lnTo>
                <a:close/>
              </a:path>
            </a:pathLst>
          </a:custGeom>
          <a:solidFill>
            <a:srgbClr val="69030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35508" y="6336791"/>
            <a:ext cx="8509000" cy="521334"/>
            <a:chOff x="635508" y="6336791"/>
            <a:chExt cx="8509000" cy="521334"/>
          </a:xfrm>
        </p:grpSpPr>
        <p:sp>
          <p:nvSpPr>
            <p:cNvPr id="5" name="object 5"/>
            <p:cNvSpPr/>
            <p:nvPr/>
          </p:nvSpPr>
          <p:spPr>
            <a:xfrm>
              <a:off x="1022604" y="6409943"/>
              <a:ext cx="8121650" cy="448309"/>
            </a:xfrm>
            <a:custGeom>
              <a:avLst/>
              <a:gdLst/>
              <a:ahLst/>
              <a:cxnLst/>
              <a:rect l="l" t="t" r="r" b="b"/>
              <a:pathLst>
                <a:path w="8121650" h="448309">
                  <a:moveTo>
                    <a:pt x="0" y="448055"/>
                  </a:moveTo>
                  <a:lnTo>
                    <a:pt x="8121396" y="448055"/>
                  </a:lnTo>
                  <a:lnTo>
                    <a:pt x="8121396" y="0"/>
                  </a:lnTo>
                  <a:lnTo>
                    <a:pt x="0" y="0"/>
                  </a:lnTo>
                  <a:lnTo>
                    <a:pt x="0" y="448055"/>
                  </a:lnTo>
                  <a:close/>
                </a:path>
              </a:pathLst>
            </a:custGeom>
            <a:solidFill>
              <a:srgbClr val="69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5508" y="6336791"/>
              <a:ext cx="387350" cy="521334"/>
            </a:xfrm>
            <a:custGeom>
              <a:avLst/>
              <a:gdLst/>
              <a:ahLst/>
              <a:cxnLst/>
              <a:rect l="l" t="t" r="r" b="b"/>
              <a:pathLst>
                <a:path w="387350" h="521334">
                  <a:moveTo>
                    <a:pt x="387095" y="0"/>
                  </a:moveTo>
                  <a:lnTo>
                    <a:pt x="0" y="0"/>
                  </a:lnTo>
                  <a:lnTo>
                    <a:pt x="0" y="521208"/>
                  </a:lnTo>
                  <a:lnTo>
                    <a:pt x="387095" y="521208"/>
                  </a:lnTo>
                  <a:lnTo>
                    <a:pt x="387095" y="0"/>
                  </a:lnTo>
                  <a:close/>
                </a:path>
              </a:pathLst>
            </a:custGeom>
            <a:solidFill>
              <a:srgbClr val="9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9516" y="6402050"/>
              <a:ext cx="258445" cy="328295"/>
            </a:xfrm>
            <a:custGeom>
              <a:avLst/>
              <a:gdLst/>
              <a:ahLst/>
              <a:cxnLst/>
              <a:rect l="l" t="t" r="r" b="b"/>
              <a:pathLst>
                <a:path w="258444" h="328295">
                  <a:moveTo>
                    <a:pt x="176323" y="327932"/>
                  </a:moveTo>
                  <a:lnTo>
                    <a:pt x="81783" y="327932"/>
                  </a:lnTo>
                  <a:lnTo>
                    <a:pt x="81783" y="296462"/>
                  </a:lnTo>
                  <a:lnTo>
                    <a:pt x="100541" y="296462"/>
                  </a:lnTo>
                  <a:lnTo>
                    <a:pt x="100541" y="258653"/>
                  </a:lnTo>
                  <a:lnTo>
                    <a:pt x="48269" y="258653"/>
                  </a:lnTo>
                  <a:lnTo>
                    <a:pt x="18757" y="228857"/>
                  </a:lnTo>
                  <a:lnTo>
                    <a:pt x="18757" y="69358"/>
                  </a:lnTo>
                  <a:lnTo>
                    <a:pt x="0" y="69358"/>
                  </a:lnTo>
                  <a:lnTo>
                    <a:pt x="0" y="44068"/>
                  </a:lnTo>
                  <a:lnTo>
                    <a:pt x="81783" y="44068"/>
                  </a:lnTo>
                  <a:lnTo>
                    <a:pt x="81783" y="69358"/>
                  </a:lnTo>
                  <a:lnTo>
                    <a:pt x="62776" y="69358"/>
                  </a:lnTo>
                  <a:lnTo>
                    <a:pt x="62776" y="208074"/>
                  </a:lnTo>
                  <a:lnTo>
                    <a:pt x="100541" y="208074"/>
                  </a:lnTo>
                  <a:lnTo>
                    <a:pt x="100541" y="25289"/>
                  </a:lnTo>
                  <a:lnTo>
                    <a:pt x="81783" y="25289"/>
                  </a:lnTo>
                  <a:lnTo>
                    <a:pt x="81783" y="0"/>
                  </a:lnTo>
                  <a:lnTo>
                    <a:pt x="176323" y="0"/>
                  </a:lnTo>
                  <a:lnTo>
                    <a:pt x="176323" y="25289"/>
                  </a:lnTo>
                  <a:lnTo>
                    <a:pt x="157314" y="25289"/>
                  </a:lnTo>
                  <a:lnTo>
                    <a:pt x="157314" y="208074"/>
                  </a:lnTo>
                  <a:lnTo>
                    <a:pt x="195080" y="208074"/>
                  </a:lnTo>
                  <a:lnTo>
                    <a:pt x="195080" y="69358"/>
                  </a:lnTo>
                  <a:lnTo>
                    <a:pt x="176323" y="69358"/>
                  </a:lnTo>
                  <a:lnTo>
                    <a:pt x="176323" y="44068"/>
                  </a:lnTo>
                  <a:lnTo>
                    <a:pt x="258106" y="44068"/>
                  </a:lnTo>
                  <a:lnTo>
                    <a:pt x="258106" y="69358"/>
                  </a:lnTo>
                  <a:lnTo>
                    <a:pt x="239099" y="69358"/>
                  </a:lnTo>
                  <a:lnTo>
                    <a:pt x="239099" y="228857"/>
                  </a:lnTo>
                  <a:lnTo>
                    <a:pt x="209586" y="258653"/>
                  </a:lnTo>
                  <a:lnTo>
                    <a:pt x="157314" y="258653"/>
                  </a:lnTo>
                  <a:lnTo>
                    <a:pt x="157314" y="296462"/>
                  </a:lnTo>
                  <a:lnTo>
                    <a:pt x="176323" y="296462"/>
                  </a:lnTo>
                  <a:lnTo>
                    <a:pt x="176323" y="327932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35508" y="2205989"/>
            <a:ext cx="1643380" cy="1793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900" u="sng" spc="-2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The</a:t>
            </a:r>
            <a:r>
              <a:rPr sz="2900" u="sng" spc="-1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 </a:t>
            </a:r>
            <a:r>
              <a:rPr sz="2900" u="sng" spc="-29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P&amp;T</a:t>
            </a:r>
            <a:r>
              <a:rPr sz="2900" spc="-295" dirty="0">
                <a:solidFill>
                  <a:srgbClr val="0000FF"/>
                </a:solidFill>
                <a:hlinkClick r:id="rId3"/>
              </a:rPr>
              <a:t> </a:t>
            </a:r>
            <a:r>
              <a:rPr sz="2900" u="sng" spc="-2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Guidelines</a:t>
            </a:r>
            <a:r>
              <a:rPr sz="2900" spc="-220" dirty="0">
                <a:solidFill>
                  <a:srgbClr val="0000FF"/>
                </a:solidFill>
                <a:hlinkClick r:id="rId3"/>
              </a:rPr>
              <a:t> </a:t>
            </a:r>
            <a:r>
              <a:rPr sz="2900" u="sng" spc="-1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list</a:t>
            </a:r>
            <a:r>
              <a:rPr sz="2900" u="sng" spc="-1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 </a:t>
            </a:r>
            <a:r>
              <a:rPr sz="2900" u="sng" spc="-1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all</a:t>
            </a:r>
            <a:r>
              <a:rPr sz="2900" u="sng" spc="-1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 </a:t>
            </a:r>
            <a:r>
              <a:rPr sz="29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the</a:t>
            </a:r>
            <a:r>
              <a:rPr sz="2900" spc="-25" dirty="0">
                <a:solidFill>
                  <a:srgbClr val="0000FF"/>
                </a:solidFill>
                <a:hlinkClick r:id="rId3"/>
              </a:rPr>
              <a:t> </a:t>
            </a:r>
            <a:r>
              <a:rPr sz="2900" u="sng" spc="-1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sections</a:t>
            </a:r>
            <a:endParaRPr sz="2900"/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4749" y="592074"/>
            <a:ext cx="6578243" cy="5492495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85" dirty="0"/>
              <a:t>IUPUI</a:t>
            </a:r>
          </a:p>
        </p:txBody>
      </p:sp>
    </p:spTree>
    <p:extLst>
      <p:ext uri="{BB962C8B-B14F-4D97-AF65-F5344CB8AC3E}">
        <p14:creationId xmlns:p14="http://schemas.microsoft.com/office/powerpoint/2010/main" val="22812239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Finalizing the dossier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Decision: </a:t>
            </a:r>
          </a:p>
          <a:p>
            <a:r>
              <a:rPr lang="en-US" dirty="0"/>
              <a:t>Save everything into appropriate folders OR</a:t>
            </a:r>
          </a:p>
          <a:p>
            <a:r>
              <a:rPr lang="en-US" dirty="0"/>
              <a:t>You may save everything in EACH main section in ONE file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Use WORD format for </a:t>
            </a:r>
            <a:r>
              <a:rPr lang="en-US" dirty="0" err="1"/>
              <a:t>eDossier</a:t>
            </a:r>
            <a:r>
              <a:rPr lang="en-US" dirty="0"/>
              <a:t> files.  (This is a new recommendation.)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Maximum of 50 pages (including candidate statement, 5 OR 7 pages; NOT including CV) for the regular folders</a:t>
            </a:r>
          </a:p>
          <a:p>
            <a:pPr marL="457200" lvl="1" indent="0">
              <a:buNone/>
            </a:pPr>
            <a:r>
              <a:rPr lang="en-US" dirty="0"/>
              <a:t>This is a conceptual limit.  Don’t make readers think you are ignoring the limit; don’t fret over half-pages.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54869" y="-1"/>
            <a:ext cx="3498631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Summer before review year</a:t>
            </a:r>
          </a:p>
          <a:p>
            <a:pPr algn="ctr"/>
            <a:r>
              <a:rPr lang="en-US" dirty="0"/>
              <a:t>IUSM:  earlier</a:t>
            </a:r>
          </a:p>
          <a:p>
            <a:pPr algn="ctr"/>
            <a:endParaRPr lang="en-US" dirty="0"/>
          </a:p>
          <a:p>
            <a:pPr algn="ctr"/>
            <a:r>
              <a:rPr lang="en-US" dirty="0" err="1"/>
              <a:t>eDossier</a:t>
            </a:r>
            <a:r>
              <a:rPr lang="en-US" dirty="0"/>
              <a:t> NOT available until late summer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F90811-D0B6-9D4E-9269-6589547C83D7}"/>
              </a:ext>
            </a:extLst>
          </p:cNvPr>
          <p:cNvSpPr txBox="1"/>
          <p:nvPr/>
        </p:nvSpPr>
        <p:spPr>
          <a:xfrm>
            <a:off x="1502979" y="5044206"/>
            <a:ext cx="5876016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ALERT! E-DOSSIER FREEZES ONCE YOU </a:t>
            </a:r>
            <a:r>
              <a:rPr lang="en-US" b="1" dirty="0"/>
              <a:t>SUBMIT</a:t>
            </a:r>
            <a:r>
              <a:rPr lang="en-US" dirty="0"/>
              <a:t> AND THE CHAIR CONCURS!  NO CHANGES CAN BE MADE, ONLY ADDITIONS IN A SPECIAL FOLDER.</a:t>
            </a:r>
          </a:p>
        </p:txBody>
      </p:sp>
    </p:spTree>
    <p:extLst>
      <p:ext uri="{BB962C8B-B14F-4D97-AF65-F5344CB8AC3E}">
        <p14:creationId xmlns:p14="http://schemas.microsoft.com/office/powerpoint/2010/main" val="166294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eDossier</a:t>
            </a:r>
            <a:r>
              <a:rPr lang="en-US" dirty="0"/>
              <a:t>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8824" y="1971675"/>
            <a:ext cx="3590721" cy="3956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Secure storage</a:t>
            </a:r>
          </a:p>
          <a:p>
            <a:pPr marL="0" indent="0">
              <a:buNone/>
            </a:pPr>
            <a:r>
              <a:rPr lang="en-US" sz="2200" i="1" dirty="0"/>
              <a:t>Per IU policy, decisions are made ONLY on materials IN the e-dossier.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3200" dirty="0"/>
              <a:t>Routing </a:t>
            </a:r>
          </a:p>
          <a:p>
            <a:pPr marL="0" indent="0">
              <a:buNone/>
            </a:pPr>
            <a:r>
              <a:rPr lang="en-US" sz="2200" i="1" dirty="0"/>
              <a:t>Each level is separate and can only work once the previous level has finished = be prompt!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777" y="573799"/>
            <a:ext cx="3010320" cy="9335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50748A-4FE5-2347-8136-D3859356B6B6}"/>
              </a:ext>
            </a:extLst>
          </p:cNvPr>
          <p:cNvSpPr txBox="1"/>
          <p:nvPr/>
        </p:nvSpPr>
        <p:spPr>
          <a:xfrm>
            <a:off x="4631256" y="2089297"/>
            <a:ext cx="4259912" cy="40934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Primary (dept) committee</a:t>
            </a:r>
          </a:p>
          <a:p>
            <a:r>
              <a:rPr lang="en-US" dirty="0"/>
              <a:t>     Committee votes and reports</a:t>
            </a:r>
          </a:p>
          <a:p>
            <a:r>
              <a:rPr lang="en-US" dirty="0"/>
              <a:t>     </a:t>
            </a:r>
            <a:endParaRPr lang="en-US" i="1" dirty="0"/>
          </a:p>
          <a:p>
            <a:r>
              <a:rPr lang="en-US" dirty="0"/>
              <a:t>Chair votes and reports</a:t>
            </a:r>
          </a:p>
          <a:p>
            <a:endParaRPr lang="en-US" dirty="0"/>
          </a:p>
          <a:p>
            <a:r>
              <a:rPr lang="en-US" dirty="0"/>
              <a:t>Unit (school) committee</a:t>
            </a:r>
          </a:p>
          <a:p>
            <a:r>
              <a:rPr lang="en-US" dirty="0"/>
              <a:t>      Committee votes and reports</a:t>
            </a:r>
          </a:p>
          <a:p>
            <a:endParaRPr lang="en-US" dirty="0"/>
          </a:p>
          <a:p>
            <a:r>
              <a:rPr lang="en-US" dirty="0"/>
              <a:t>Dean vote and report</a:t>
            </a:r>
          </a:p>
          <a:p>
            <a:r>
              <a:rPr lang="en-US" dirty="0"/>
              <a:t>     </a:t>
            </a:r>
          </a:p>
          <a:p>
            <a:r>
              <a:rPr lang="en-US" sz="1600" i="1" dirty="0"/>
              <a:t>Candidates are notified at each stage by the responsible party.</a:t>
            </a:r>
          </a:p>
          <a:p>
            <a:endParaRPr lang="en-US" sz="1600" i="1" dirty="0"/>
          </a:p>
          <a:p>
            <a:r>
              <a:rPr lang="en-US" sz="1600" i="1" dirty="0"/>
              <a:t>Adjustments made for schools without departments, or core schools.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69694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After submission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8824" y="1971675"/>
            <a:ext cx="3100676" cy="4124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9E9A95"/>
                </a:solidFill>
              </a:rPr>
              <a:t>Storage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9E9A95"/>
                </a:solidFill>
              </a:rPr>
              <a:t>Routing </a:t>
            </a:r>
          </a:p>
          <a:p>
            <a:pPr marL="0" indent="0">
              <a:buNone/>
            </a:pPr>
            <a:r>
              <a:rPr lang="en-US" sz="3200" dirty="0"/>
              <a:t>Notifications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777" y="573799"/>
            <a:ext cx="3010320" cy="9335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6250" y="1752600"/>
            <a:ext cx="31623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New </a:t>
            </a:r>
            <a:r>
              <a:rPr lang="en-US" dirty="0"/>
              <a:t>material</a:t>
            </a:r>
          </a:p>
          <a:p>
            <a:endParaRPr lang="en-US" dirty="0"/>
          </a:p>
          <a:p>
            <a:r>
              <a:rPr lang="en-US" dirty="0"/>
              <a:t>Supplemental folder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9" b="17554"/>
          <a:stretch/>
        </p:blipFill>
        <p:spPr>
          <a:xfrm>
            <a:off x="3690751" y="2995467"/>
            <a:ext cx="3990210" cy="2556248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 rot="5400000" flipH="1">
            <a:off x="8032179" y="3919687"/>
            <a:ext cx="342900" cy="89014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8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does ‘new material’ mean?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2400" dirty="0">
                <a:latin typeface="+mj-lt"/>
              </a:rPr>
              <a:t>General 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updates</a:t>
            </a:r>
            <a:r>
              <a:rPr lang="en-US" sz="2400" dirty="0">
                <a:latin typeface="+mj-lt"/>
              </a:rPr>
              <a:t>:</a:t>
            </a:r>
          </a:p>
          <a:p>
            <a:pPr lvl="1" indent="-342900">
              <a:spcAft>
                <a:spcPts val="0"/>
              </a:spcAft>
            </a:pPr>
            <a:r>
              <a:rPr lang="en-US" sz="2000" dirty="0">
                <a:latin typeface="+mj-lt"/>
              </a:rPr>
              <a:t>Changes of status to items (e.g. publications accepted, grants received)</a:t>
            </a:r>
          </a:p>
          <a:p>
            <a:pPr lvl="1" indent="-342900">
              <a:spcAft>
                <a:spcPts val="0"/>
              </a:spcAft>
            </a:pPr>
            <a:r>
              <a:rPr lang="en-US" sz="2000" dirty="0">
                <a:latin typeface="+mj-lt"/>
              </a:rPr>
              <a:t>Corrections:  after a dossier is submitted, NO </a:t>
            </a:r>
            <a:r>
              <a:rPr lang="en-US" sz="2000" u="sng" dirty="0">
                <a:latin typeface="+mj-lt"/>
              </a:rPr>
              <a:t>changes</a:t>
            </a:r>
            <a:r>
              <a:rPr lang="en-US" sz="2000" dirty="0">
                <a:latin typeface="+mj-lt"/>
              </a:rPr>
              <a:t> can be made; new or changed versions need to be uploaded to the Supplemental folder</a:t>
            </a:r>
          </a:p>
          <a:p>
            <a:pPr marL="400050" lvl="1" indent="0">
              <a:spcAft>
                <a:spcPts val="0"/>
              </a:spcAft>
              <a:buNone/>
            </a:pPr>
            <a:endParaRPr lang="en-US" sz="2000" dirty="0">
              <a:latin typeface="+mj-lt"/>
            </a:endParaRPr>
          </a:p>
          <a:p>
            <a:pPr marL="400050" lvl="1" indent="0">
              <a:spcAft>
                <a:spcPts val="0"/>
              </a:spcAft>
              <a:buNone/>
            </a:pPr>
            <a:r>
              <a:rPr lang="en-US" sz="2000" dirty="0">
                <a:latin typeface="+mj-lt"/>
              </a:rPr>
              <a:t>Consider how important these are.  </a:t>
            </a:r>
            <a:r>
              <a:rPr lang="en-US" sz="2000" dirty="0">
                <a:highlight>
                  <a:srgbClr val="FFFF00"/>
                </a:highlight>
                <a:latin typeface="+mj-lt"/>
              </a:rPr>
              <a:t>Use sparingly</a:t>
            </a:r>
            <a:r>
              <a:rPr lang="en-US" sz="2000" dirty="0">
                <a:latin typeface="+mj-lt"/>
              </a:rPr>
              <a:t>; label clearly</a:t>
            </a:r>
          </a:p>
          <a:p>
            <a:pPr marL="400050" lvl="1" indent="0">
              <a:spcAft>
                <a:spcPts val="0"/>
              </a:spcAft>
              <a:buNone/>
            </a:pPr>
            <a:endParaRPr lang="en-US" sz="2000" dirty="0">
              <a:latin typeface="+mj-lt"/>
            </a:endParaRPr>
          </a:p>
          <a:p>
            <a:pPr marL="400050" lvl="1" indent="0">
              <a:spcAft>
                <a:spcPts val="0"/>
              </a:spcAft>
              <a:buNone/>
            </a:pPr>
            <a:r>
              <a:rPr lang="en-US" sz="2000" dirty="0">
                <a:latin typeface="+mj-lt"/>
              </a:rPr>
              <a:t>Generally avoid narrative:  present new </a:t>
            </a:r>
            <a:r>
              <a:rPr lang="en-US" sz="2000" b="1" dirty="0">
                <a:latin typeface="+mj-lt"/>
              </a:rPr>
              <a:t>evidence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72972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530027" y="832373"/>
            <a:ext cx="8004391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If I have something amazing happen in my review year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0AC2A3-8B98-5722-4453-4F22E2D71A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446525" y="2298523"/>
            <a:ext cx="7949565" cy="3367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It was too late to get into my dossier.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dirty="0"/>
          </a:p>
          <a:p>
            <a:pPr marL="12700">
              <a:lnSpc>
                <a:spcPct val="100000"/>
              </a:lnSpc>
            </a:pPr>
            <a:r>
              <a:rPr b="1" dirty="0"/>
              <a:t>SAVE IT for your promotion-to-full case!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dirty="0"/>
          </a:p>
          <a:p>
            <a:pPr marL="12700" marR="76835" indent="-635">
              <a:lnSpc>
                <a:spcPct val="100000"/>
              </a:lnSpc>
            </a:pPr>
            <a:r>
              <a:rPr dirty="0"/>
              <a:t>Your promotion-to-full case is based on ‘work in rank’ i.e. work completed since your last promotion.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dirty="0"/>
          </a:p>
          <a:p>
            <a:pPr marL="12700" marR="454025">
              <a:lnSpc>
                <a:spcPct val="100000"/>
              </a:lnSpc>
            </a:pPr>
            <a:r>
              <a:rPr dirty="0"/>
              <a:t>Anything that was not ready to go into THIS promotion is available for your NEXT promotion.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dirty="0"/>
          </a:p>
          <a:p>
            <a:pPr marL="12700" marR="5080">
              <a:lnSpc>
                <a:spcPct val="100000"/>
              </a:lnSpc>
            </a:pPr>
            <a:r>
              <a:rPr dirty="0"/>
              <a:t>In other words, do NOT update your dossier with additional materials unless </a:t>
            </a:r>
            <a:r>
              <a:rPr u="sng" dirty="0"/>
              <a:t>only with that new material </a:t>
            </a:r>
            <a:r>
              <a:rPr dirty="0"/>
              <a:t>would you be successful.</a:t>
            </a:r>
          </a:p>
        </p:txBody>
      </p:sp>
    </p:spTree>
    <p:extLst>
      <p:ext uri="{BB962C8B-B14F-4D97-AF65-F5344CB8AC3E}">
        <p14:creationId xmlns:p14="http://schemas.microsoft.com/office/powerpoint/2010/main" val="8374482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20268" y="0"/>
            <a:ext cx="951230" cy="2694940"/>
            <a:chOff x="620268" y="0"/>
            <a:chExt cx="951230" cy="2694940"/>
          </a:xfrm>
        </p:grpSpPr>
        <p:sp>
          <p:nvSpPr>
            <p:cNvPr id="4" name="object 4"/>
            <p:cNvSpPr/>
            <p:nvPr/>
          </p:nvSpPr>
          <p:spPr>
            <a:xfrm>
              <a:off x="620268" y="0"/>
              <a:ext cx="951230" cy="2694940"/>
            </a:xfrm>
            <a:custGeom>
              <a:avLst/>
              <a:gdLst/>
              <a:ahLst/>
              <a:cxnLst/>
              <a:rect l="l" t="t" r="r" b="b"/>
              <a:pathLst>
                <a:path w="951230" h="2694940">
                  <a:moveTo>
                    <a:pt x="950976" y="0"/>
                  </a:moveTo>
                  <a:lnTo>
                    <a:pt x="0" y="0"/>
                  </a:lnTo>
                  <a:lnTo>
                    <a:pt x="0" y="2694432"/>
                  </a:lnTo>
                  <a:lnTo>
                    <a:pt x="950976" y="2694432"/>
                  </a:lnTo>
                  <a:lnTo>
                    <a:pt x="950976" y="0"/>
                  </a:lnTo>
                  <a:close/>
                </a:path>
              </a:pathLst>
            </a:custGeom>
            <a:solidFill>
              <a:srgbClr val="9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5719" y="1729819"/>
              <a:ext cx="634365" cy="802005"/>
            </a:xfrm>
            <a:custGeom>
              <a:avLst/>
              <a:gdLst/>
              <a:ahLst/>
              <a:cxnLst/>
              <a:rect l="l" t="t" r="r" b="b"/>
              <a:pathLst>
                <a:path w="634365" h="802005">
                  <a:moveTo>
                    <a:pt x="427394" y="801549"/>
                  </a:moveTo>
                  <a:lnTo>
                    <a:pt x="207697" y="801549"/>
                  </a:lnTo>
                  <a:lnTo>
                    <a:pt x="207697" y="723805"/>
                  </a:lnTo>
                  <a:lnTo>
                    <a:pt x="254414" y="723805"/>
                  </a:lnTo>
                  <a:lnTo>
                    <a:pt x="254414" y="634041"/>
                  </a:lnTo>
                  <a:lnTo>
                    <a:pt x="122786" y="634041"/>
                  </a:lnTo>
                  <a:lnTo>
                    <a:pt x="46713" y="556287"/>
                  </a:lnTo>
                  <a:lnTo>
                    <a:pt x="46713" y="166965"/>
                  </a:lnTo>
                  <a:lnTo>
                    <a:pt x="0" y="166965"/>
                  </a:lnTo>
                  <a:lnTo>
                    <a:pt x="0" y="106595"/>
                  </a:lnTo>
                  <a:lnTo>
                    <a:pt x="206908" y="106595"/>
                  </a:lnTo>
                  <a:lnTo>
                    <a:pt x="206908" y="166965"/>
                  </a:lnTo>
                  <a:lnTo>
                    <a:pt x="165242" y="166965"/>
                  </a:lnTo>
                  <a:lnTo>
                    <a:pt x="165242" y="503187"/>
                  </a:lnTo>
                  <a:lnTo>
                    <a:pt x="254414" y="503187"/>
                  </a:lnTo>
                  <a:lnTo>
                    <a:pt x="254414" y="60369"/>
                  </a:lnTo>
                  <a:lnTo>
                    <a:pt x="207540" y="60369"/>
                  </a:lnTo>
                  <a:lnTo>
                    <a:pt x="207540" y="0"/>
                  </a:lnTo>
                  <a:lnTo>
                    <a:pt x="427473" y="0"/>
                  </a:lnTo>
                  <a:lnTo>
                    <a:pt x="427473" y="60369"/>
                  </a:lnTo>
                  <a:lnTo>
                    <a:pt x="380677" y="60369"/>
                  </a:lnTo>
                  <a:lnTo>
                    <a:pt x="380677" y="503187"/>
                  </a:lnTo>
                  <a:lnTo>
                    <a:pt x="468824" y="503187"/>
                  </a:lnTo>
                  <a:lnTo>
                    <a:pt x="468824" y="166965"/>
                  </a:lnTo>
                  <a:lnTo>
                    <a:pt x="427157" y="166965"/>
                  </a:lnTo>
                  <a:lnTo>
                    <a:pt x="427157" y="106595"/>
                  </a:lnTo>
                  <a:lnTo>
                    <a:pt x="633976" y="106595"/>
                  </a:lnTo>
                  <a:lnTo>
                    <a:pt x="633976" y="166965"/>
                  </a:lnTo>
                  <a:lnTo>
                    <a:pt x="587352" y="166965"/>
                  </a:lnTo>
                  <a:lnTo>
                    <a:pt x="587352" y="556287"/>
                  </a:lnTo>
                  <a:lnTo>
                    <a:pt x="511279" y="634041"/>
                  </a:lnTo>
                  <a:lnTo>
                    <a:pt x="380677" y="634041"/>
                  </a:lnTo>
                  <a:lnTo>
                    <a:pt x="380677" y="723805"/>
                  </a:lnTo>
                  <a:lnTo>
                    <a:pt x="427394" y="723805"/>
                  </a:lnTo>
                  <a:lnTo>
                    <a:pt x="427394" y="801549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81643" y="3716428"/>
            <a:ext cx="6361430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sz="4400" dirty="0">
                <a:solidFill>
                  <a:srgbClr val="FFFFFF"/>
                </a:solidFill>
                <a:latin typeface="BentonSans Regular"/>
                <a:cs typeface="BentonSans Regular"/>
              </a:rPr>
              <a:t>Critical</a:t>
            </a:r>
            <a:r>
              <a:rPr sz="4400" spc="-95" dirty="0">
                <a:solidFill>
                  <a:srgbClr val="FFFFFF"/>
                </a:solidFill>
                <a:latin typeface="BentonSans Regular"/>
                <a:cs typeface="BentonSans Regular"/>
              </a:rPr>
              <a:t> </a:t>
            </a:r>
            <a:r>
              <a:rPr sz="4400" spc="-10" dirty="0">
                <a:solidFill>
                  <a:srgbClr val="FFFFFF"/>
                </a:solidFill>
                <a:latin typeface="BentonSans Regular"/>
                <a:cs typeface="BentonSans Regular"/>
              </a:rPr>
              <a:t>documentation issues</a:t>
            </a:r>
            <a:endParaRPr sz="4400">
              <a:latin typeface="BentonSans Regular"/>
              <a:cs typeface="BentonSans Regular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6409944"/>
            <a:ext cx="635635" cy="448309"/>
          </a:xfrm>
          <a:custGeom>
            <a:avLst/>
            <a:gdLst/>
            <a:ahLst/>
            <a:cxnLst/>
            <a:rect l="l" t="t" r="r" b="b"/>
            <a:pathLst>
              <a:path w="635635" h="448309">
                <a:moveTo>
                  <a:pt x="0" y="448055"/>
                </a:moveTo>
                <a:lnTo>
                  <a:pt x="635508" y="448055"/>
                </a:lnTo>
                <a:lnTo>
                  <a:pt x="635508" y="0"/>
                </a:lnTo>
                <a:lnTo>
                  <a:pt x="0" y="0"/>
                </a:lnTo>
                <a:lnTo>
                  <a:pt x="0" y="448055"/>
                </a:lnTo>
                <a:close/>
              </a:path>
            </a:pathLst>
          </a:custGeom>
          <a:solidFill>
            <a:srgbClr val="69030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50796" y="211076"/>
            <a:ext cx="8153387" cy="6409944"/>
            <a:chOff x="352043" y="445008"/>
            <a:chExt cx="8153387" cy="6413117"/>
          </a:xfrm>
        </p:grpSpPr>
        <p:sp>
          <p:nvSpPr>
            <p:cNvPr id="6" name="object 6"/>
            <p:cNvSpPr/>
            <p:nvPr/>
          </p:nvSpPr>
          <p:spPr>
            <a:xfrm>
              <a:off x="635508" y="6336791"/>
              <a:ext cx="387350" cy="521334"/>
            </a:xfrm>
            <a:custGeom>
              <a:avLst/>
              <a:gdLst/>
              <a:ahLst/>
              <a:cxnLst/>
              <a:rect l="l" t="t" r="r" b="b"/>
              <a:pathLst>
                <a:path w="387350" h="521334">
                  <a:moveTo>
                    <a:pt x="387095" y="0"/>
                  </a:moveTo>
                  <a:lnTo>
                    <a:pt x="0" y="0"/>
                  </a:lnTo>
                  <a:lnTo>
                    <a:pt x="0" y="521208"/>
                  </a:lnTo>
                  <a:lnTo>
                    <a:pt x="387095" y="521208"/>
                  </a:lnTo>
                  <a:lnTo>
                    <a:pt x="387095" y="0"/>
                  </a:lnTo>
                  <a:close/>
                </a:path>
              </a:pathLst>
            </a:custGeom>
            <a:solidFill>
              <a:srgbClr val="9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9516" y="6402050"/>
              <a:ext cx="258445" cy="328295"/>
            </a:xfrm>
            <a:custGeom>
              <a:avLst/>
              <a:gdLst/>
              <a:ahLst/>
              <a:cxnLst/>
              <a:rect l="l" t="t" r="r" b="b"/>
              <a:pathLst>
                <a:path w="258444" h="328295">
                  <a:moveTo>
                    <a:pt x="176323" y="327932"/>
                  </a:moveTo>
                  <a:lnTo>
                    <a:pt x="81783" y="327932"/>
                  </a:lnTo>
                  <a:lnTo>
                    <a:pt x="81783" y="296462"/>
                  </a:lnTo>
                  <a:lnTo>
                    <a:pt x="100541" y="296462"/>
                  </a:lnTo>
                  <a:lnTo>
                    <a:pt x="100541" y="258653"/>
                  </a:lnTo>
                  <a:lnTo>
                    <a:pt x="48269" y="258653"/>
                  </a:lnTo>
                  <a:lnTo>
                    <a:pt x="18757" y="228857"/>
                  </a:lnTo>
                  <a:lnTo>
                    <a:pt x="18757" y="69358"/>
                  </a:lnTo>
                  <a:lnTo>
                    <a:pt x="0" y="69358"/>
                  </a:lnTo>
                  <a:lnTo>
                    <a:pt x="0" y="44068"/>
                  </a:lnTo>
                  <a:lnTo>
                    <a:pt x="81783" y="44068"/>
                  </a:lnTo>
                  <a:lnTo>
                    <a:pt x="81783" y="69358"/>
                  </a:lnTo>
                  <a:lnTo>
                    <a:pt x="62776" y="69358"/>
                  </a:lnTo>
                  <a:lnTo>
                    <a:pt x="62776" y="208074"/>
                  </a:lnTo>
                  <a:lnTo>
                    <a:pt x="100541" y="208074"/>
                  </a:lnTo>
                  <a:lnTo>
                    <a:pt x="100541" y="25289"/>
                  </a:lnTo>
                  <a:lnTo>
                    <a:pt x="81783" y="25289"/>
                  </a:lnTo>
                  <a:lnTo>
                    <a:pt x="81783" y="0"/>
                  </a:lnTo>
                  <a:lnTo>
                    <a:pt x="176323" y="0"/>
                  </a:lnTo>
                  <a:lnTo>
                    <a:pt x="176323" y="25289"/>
                  </a:lnTo>
                  <a:lnTo>
                    <a:pt x="157314" y="25289"/>
                  </a:lnTo>
                  <a:lnTo>
                    <a:pt x="157314" y="208074"/>
                  </a:lnTo>
                  <a:lnTo>
                    <a:pt x="195080" y="208074"/>
                  </a:lnTo>
                  <a:lnTo>
                    <a:pt x="195080" y="69358"/>
                  </a:lnTo>
                  <a:lnTo>
                    <a:pt x="176323" y="69358"/>
                  </a:lnTo>
                  <a:lnTo>
                    <a:pt x="176323" y="44068"/>
                  </a:lnTo>
                  <a:lnTo>
                    <a:pt x="258106" y="44068"/>
                  </a:lnTo>
                  <a:lnTo>
                    <a:pt x="258106" y="69358"/>
                  </a:lnTo>
                  <a:lnTo>
                    <a:pt x="239099" y="69358"/>
                  </a:lnTo>
                  <a:lnTo>
                    <a:pt x="239099" y="228857"/>
                  </a:lnTo>
                  <a:lnTo>
                    <a:pt x="209586" y="258653"/>
                  </a:lnTo>
                  <a:lnTo>
                    <a:pt x="157314" y="258653"/>
                  </a:lnTo>
                  <a:lnTo>
                    <a:pt x="157314" y="296462"/>
                  </a:lnTo>
                  <a:lnTo>
                    <a:pt x="176323" y="296462"/>
                  </a:lnTo>
                  <a:lnTo>
                    <a:pt x="176323" y="327932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2043" y="445008"/>
              <a:ext cx="3047999" cy="26669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83179" y="2319527"/>
              <a:ext cx="3047999" cy="26669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57443" y="3767328"/>
              <a:ext cx="3047987" cy="2666999"/>
            </a:xfrm>
            <a:prstGeom prst="rect">
              <a:avLst/>
            </a:prstGeom>
          </p:spPr>
        </p:pic>
      </p:grpSp>
      <p:sp>
        <p:nvSpPr>
          <p:cNvPr id="15" name="Title 14">
            <a:extLst>
              <a:ext uri="{FF2B5EF4-FFF2-40B4-BE49-F238E27FC236}">
                <a16:creationId xmlns:a16="http://schemas.microsoft.com/office/drawing/2014/main" id="{69DE6000-3CD8-1D3C-053C-2F887F544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Binning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5675" y="1714697"/>
            <a:ext cx="4560579" cy="4169990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Defining the dossier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	Conceptually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	What it looks like online</a:t>
            </a:r>
          </a:p>
          <a:p>
            <a:pPr marL="0" indent="0">
              <a:spcAft>
                <a:spcPts val="0"/>
              </a:spcAft>
              <a:buNone/>
            </a:pPr>
            <a:endParaRPr lang="en-US" b="1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Dossier Components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	Candidate Statement	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	IUPUI CV/DMAI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	Regular sections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	Appendices</a:t>
            </a:r>
          </a:p>
          <a:p>
            <a:pPr marL="0" indent="0">
              <a:spcAft>
                <a:spcPts val="0"/>
              </a:spcAft>
              <a:buNone/>
            </a:pPr>
            <a:endParaRPr lang="en-US" b="1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The </a:t>
            </a:r>
            <a:r>
              <a:rPr lang="en-US" b="1" dirty="0" err="1"/>
              <a:t>eDossier</a:t>
            </a:r>
            <a:r>
              <a:rPr lang="en-US" b="1" dirty="0"/>
              <a:t> System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	Preparing files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	Using it</a:t>
            </a:r>
          </a:p>
          <a:p>
            <a:pPr marL="0" indent="0">
              <a:spcAft>
                <a:spcPts val="0"/>
              </a:spcAft>
              <a:buNone/>
            </a:pPr>
            <a:endParaRPr lang="en-US" b="1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Critical Documentation Issues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	Co-authorship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	Teaching Evaluations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	Documenting scholarly impact</a:t>
            </a:r>
          </a:p>
          <a:p>
            <a:pPr marL="0" indent="0">
              <a:spcAft>
                <a:spcPts val="0"/>
              </a:spcAft>
              <a:buNone/>
            </a:pPr>
            <a:endParaRPr lang="en-US" b="1" dirty="0"/>
          </a:p>
          <a:p>
            <a:pPr marL="0" indent="0">
              <a:spcAft>
                <a:spcPts val="0"/>
              </a:spcAft>
              <a:buNone/>
            </a:pP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0" y="2911029"/>
            <a:ext cx="1500187" cy="27468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65055" y="1045676"/>
            <a:ext cx="2505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Old English Text MT" panose="03040902040508030806" pitchFamily="66" charset="0"/>
              </a:rPr>
              <a:t>World’s Best Dossier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47343" y="1143501"/>
            <a:ext cx="2009671" cy="1323439"/>
          </a:xfrm>
          <a:prstGeom prst="rect">
            <a:avLst/>
          </a:prstGeom>
          <a:solidFill>
            <a:srgbClr val="69030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You</a:t>
            </a:r>
          </a:p>
          <a:p>
            <a:pPr algn="ctr"/>
            <a:endParaRPr lang="en-US" sz="4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93507" y="2461985"/>
            <a:ext cx="4308213" cy="22618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96857" y="4688354"/>
            <a:ext cx="4079631" cy="1938992"/>
          </a:xfrm>
          <a:prstGeom prst="rect">
            <a:avLst/>
          </a:prstGeom>
          <a:solidFill>
            <a:srgbClr val="69030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Across the </a:t>
            </a:r>
          </a:p>
          <a:p>
            <a:pPr algn="ctr"/>
            <a:r>
              <a:rPr lang="en-US" sz="4000" dirty="0"/>
              <a:t>finish line</a:t>
            </a: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9957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3034F8C-DAFD-71C8-B841-A5BF07970D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Grants/publications/work/dissemination and the Area of Excellence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73F840-E0DE-46A0-AE6A-B62313F6CE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7A1B3C-5EF0-F901-6570-20FD34EF9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Make your area of excellence as strong as possible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ts val="2050"/>
              </a:lnSpc>
              <a:buNone/>
            </a:pPr>
            <a:r>
              <a:rPr lang="en-US" dirty="0"/>
              <a:t>For tenure-track faculty</a:t>
            </a:r>
          </a:p>
          <a:p>
            <a:pPr marL="297815" marR="5080" indent="-285750">
              <a:lnSpc>
                <a:spcPts val="1939"/>
              </a:lnSpc>
              <a:spcBef>
                <a:spcPts val="140"/>
              </a:spcBef>
              <a:buClr>
                <a:srgbClr val="7E7E7E"/>
              </a:buClr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en-US" dirty="0"/>
              <a:t>If Research is the area of excellence, dissemination is NOT required in teaching or service.</a:t>
            </a:r>
          </a:p>
          <a:p>
            <a:pPr marL="297815" marR="5080" indent="-285750">
              <a:lnSpc>
                <a:spcPts val="1939"/>
              </a:lnSpc>
              <a:spcBef>
                <a:spcPts val="140"/>
              </a:spcBef>
              <a:buClr>
                <a:srgbClr val="7E7E7E"/>
              </a:buClr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endParaRPr lang="en-US" dirty="0"/>
          </a:p>
          <a:p>
            <a:pPr marL="297815" marR="506095" indent="-285750">
              <a:lnSpc>
                <a:spcPts val="1939"/>
              </a:lnSpc>
              <a:spcBef>
                <a:spcPts val="10"/>
              </a:spcBef>
              <a:buClr>
                <a:srgbClr val="7E7E7E"/>
              </a:buClr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en-US" dirty="0"/>
              <a:t>If Teaching or Service are the area of excellence dissemination is required in BOTH Teaching-or-Service AND research.</a:t>
            </a:r>
          </a:p>
          <a:p>
            <a:pPr marL="297815" marR="506095" indent="-285750">
              <a:lnSpc>
                <a:spcPts val="1939"/>
              </a:lnSpc>
              <a:spcBef>
                <a:spcPts val="10"/>
              </a:spcBef>
              <a:buClr>
                <a:srgbClr val="7E7E7E"/>
              </a:buClr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endParaRPr lang="en-US" dirty="0"/>
          </a:p>
          <a:p>
            <a:pPr marL="297815" indent="-285750">
              <a:lnSpc>
                <a:spcPts val="1920"/>
              </a:lnSpc>
              <a:buClr>
                <a:srgbClr val="7E7E7E"/>
              </a:buClr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en-US" dirty="0"/>
              <a:t>Balanced-binned case? Dissemination required in Teaching and Research.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2125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3034F8C-DAFD-71C8-B841-A5BF07970D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Grants/publications/work/dissemination and the Area of Excellence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73F840-E0DE-46A0-AE6A-B62313F6CE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7A1B3C-5EF0-F901-6570-20FD34EF9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Make your area of excellence as strong as possible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Non-tenure track: For the purpose of IUPUI promotion:</a:t>
            </a:r>
          </a:p>
          <a:p>
            <a:pPr marL="0" indent="0">
              <a:buNone/>
            </a:pPr>
            <a:r>
              <a:rPr lang="en-US" dirty="0"/>
              <a:t>Clinical faculty: publications, presentations and grants must be either service or teaching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Lecturer-rank faculty: publications, presentations, and grants must be in support of teaching.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Research faculty: publications, presentations and grants can only be labelled as research.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6601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9944"/>
            <a:ext cx="635635" cy="448309"/>
          </a:xfrm>
          <a:custGeom>
            <a:avLst/>
            <a:gdLst/>
            <a:ahLst/>
            <a:cxnLst/>
            <a:rect l="l" t="t" r="r" b="b"/>
            <a:pathLst>
              <a:path w="635635" h="448309">
                <a:moveTo>
                  <a:pt x="0" y="448055"/>
                </a:moveTo>
                <a:lnTo>
                  <a:pt x="635508" y="448055"/>
                </a:lnTo>
                <a:lnTo>
                  <a:pt x="635508" y="0"/>
                </a:lnTo>
                <a:lnTo>
                  <a:pt x="0" y="0"/>
                </a:lnTo>
                <a:lnTo>
                  <a:pt x="0" y="448055"/>
                </a:lnTo>
                <a:close/>
              </a:path>
            </a:pathLst>
          </a:custGeom>
          <a:solidFill>
            <a:srgbClr val="69030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35508" y="6336791"/>
            <a:ext cx="8509000" cy="521334"/>
            <a:chOff x="635508" y="6336791"/>
            <a:chExt cx="8509000" cy="521334"/>
          </a:xfrm>
        </p:grpSpPr>
        <p:sp>
          <p:nvSpPr>
            <p:cNvPr id="4" name="object 4"/>
            <p:cNvSpPr/>
            <p:nvPr/>
          </p:nvSpPr>
          <p:spPr>
            <a:xfrm>
              <a:off x="1022604" y="6409943"/>
              <a:ext cx="8121650" cy="448309"/>
            </a:xfrm>
            <a:custGeom>
              <a:avLst/>
              <a:gdLst/>
              <a:ahLst/>
              <a:cxnLst/>
              <a:rect l="l" t="t" r="r" b="b"/>
              <a:pathLst>
                <a:path w="8121650" h="448309">
                  <a:moveTo>
                    <a:pt x="0" y="448055"/>
                  </a:moveTo>
                  <a:lnTo>
                    <a:pt x="8121396" y="448055"/>
                  </a:lnTo>
                  <a:lnTo>
                    <a:pt x="8121396" y="0"/>
                  </a:lnTo>
                  <a:lnTo>
                    <a:pt x="0" y="0"/>
                  </a:lnTo>
                  <a:lnTo>
                    <a:pt x="0" y="448055"/>
                  </a:lnTo>
                  <a:close/>
                </a:path>
              </a:pathLst>
            </a:custGeom>
            <a:solidFill>
              <a:srgbClr val="69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5508" y="6336791"/>
              <a:ext cx="387350" cy="521334"/>
            </a:xfrm>
            <a:custGeom>
              <a:avLst/>
              <a:gdLst/>
              <a:ahLst/>
              <a:cxnLst/>
              <a:rect l="l" t="t" r="r" b="b"/>
              <a:pathLst>
                <a:path w="387350" h="521334">
                  <a:moveTo>
                    <a:pt x="387095" y="0"/>
                  </a:moveTo>
                  <a:lnTo>
                    <a:pt x="0" y="0"/>
                  </a:lnTo>
                  <a:lnTo>
                    <a:pt x="0" y="521208"/>
                  </a:lnTo>
                  <a:lnTo>
                    <a:pt x="387095" y="521208"/>
                  </a:lnTo>
                  <a:lnTo>
                    <a:pt x="387095" y="0"/>
                  </a:lnTo>
                  <a:close/>
                </a:path>
              </a:pathLst>
            </a:custGeom>
            <a:solidFill>
              <a:srgbClr val="9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9516" y="6402050"/>
              <a:ext cx="258445" cy="328295"/>
            </a:xfrm>
            <a:custGeom>
              <a:avLst/>
              <a:gdLst/>
              <a:ahLst/>
              <a:cxnLst/>
              <a:rect l="l" t="t" r="r" b="b"/>
              <a:pathLst>
                <a:path w="258444" h="328295">
                  <a:moveTo>
                    <a:pt x="176323" y="327932"/>
                  </a:moveTo>
                  <a:lnTo>
                    <a:pt x="81783" y="327932"/>
                  </a:lnTo>
                  <a:lnTo>
                    <a:pt x="81783" y="296462"/>
                  </a:lnTo>
                  <a:lnTo>
                    <a:pt x="100541" y="296462"/>
                  </a:lnTo>
                  <a:lnTo>
                    <a:pt x="100541" y="258653"/>
                  </a:lnTo>
                  <a:lnTo>
                    <a:pt x="48269" y="258653"/>
                  </a:lnTo>
                  <a:lnTo>
                    <a:pt x="18757" y="228857"/>
                  </a:lnTo>
                  <a:lnTo>
                    <a:pt x="18757" y="69358"/>
                  </a:lnTo>
                  <a:lnTo>
                    <a:pt x="0" y="69358"/>
                  </a:lnTo>
                  <a:lnTo>
                    <a:pt x="0" y="44068"/>
                  </a:lnTo>
                  <a:lnTo>
                    <a:pt x="81783" y="44068"/>
                  </a:lnTo>
                  <a:lnTo>
                    <a:pt x="81783" y="69358"/>
                  </a:lnTo>
                  <a:lnTo>
                    <a:pt x="62776" y="69358"/>
                  </a:lnTo>
                  <a:lnTo>
                    <a:pt x="62776" y="208074"/>
                  </a:lnTo>
                  <a:lnTo>
                    <a:pt x="100541" y="208074"/>
                  </a:lnTo>
                  <a:lnTo>
                    <a:pt x="100541" y="25289"/>
                  </a:lnTo>
                  <a:lnTo>
                    <a:pt x="81783" y="25289"/>
                  </a:lnTo>
                  <a:lnTo>
                    <a:pt x="81783" y="0"/>
                  </a:lnTo>
                  <a:lnTo>
                    <a:pt x="176323" y="0"/>
                  </a:lnTo>
                  <a:lnTo>
                    <a:pt x="176323" y="25289"/>
                  </a:lnTo>
                  <a:lnTo>
                    <a:pt x="157314" y="25289"/>
                  </a:lnTo>
                  <a:lnTo>
                    <a:pt x="157314" y="208074"/>
                  </a:lnTo>
                  <a:lnTo>
                    <a:pt x="195080" y="208074"/>
                  </a:lnTo>
                  <a:lnTo>
                    <a:pt x="195080" y="69358"/>
                  </a:lnTo>
                  <a:lnTo>
                    <a:pt x="176323" y="69358"/>
                  </a:lnTo>
                  <a:lnTo>
                    <a:pt x="176323" y="44068"/>
                  </a:lnTo>
                  <a:lnTo>
                    <a:pt x="258106" y="44068"/>
                  </a:lnTo>
                  <a:lnTo>
                    <a:pt x="258106" y="69358"/>
                  </a:lnTo>
                  <a:lnTo>
                    <a:pt x="239099" y="69358"/>
                  </a:lnTo>
                  <a:lnTo>
                    <a:pt x="239099" y="228857"/>
                  </a:lnTo>
                  <a:lnTo>
                    <a:pt x="209586" y="258653"/>
                  </a:lnTo>
                  <a:lnTo>
                    <a:pt x="157314" y="258653"/>
                  </a:lnTo>
                  <a:lnTo>
                    <a:pt x="157314" y="296462"/>
                  </a:lnTo>
                  <a:lnTo>
                    <a:pt x="176323" y="296462"/>
                  </a:lnTo>
                  <a:lnTo>
                    <a:pt x="176323" y="327932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40760" y="474503"/>
            <a:ext cx="48704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>
                <a:solidFill>
                  <a:srgbClr val="000000"/>
                </a:solidFill>
                <a:latin typeface="BentonSans Regular"/>
                <a:cs typeface="BentonSans Regular"/>
              </a:rPr>
              <a:t>For</a:t>
            </a:r>
            <a:r>
              <a:rPr spc="-110" dirty="0">
                <a:solidFill>
                  <a:srgbClr val="000000"/>
                </a:solidFill>
                <a:latin typeface="BentonSans Regular"/>
                <a:cs typeface="BentonSans Regular"/>
              </a:rPr>
              <a:t> </a:t>
            </a:r>
            <a:r>
              <a:rPr spc="-20" dirty="0">
                <a:solidFill>
                  <a:srgbClr val="C00000"/>
                </a:solidFill>
                <a:latin typeface="BentonSans Regular"/>
                <a:cs typeface="BentonSans Regular"/>
              </a:rPr>
              <a:t>tenure-</a:t>
            </a:r>
            <a:r>
              <a:rPr dirty="0">
                <a:solidFill>
                  <a:srgbClr val="C00000"/>
                </a:solidFill>
                <a:latin typeface="BentonSans Regular"/>
                <a:cs typeface="BentonSans Regular"/>
              </a:rPr>
              <a:t>track</a:t>
            </a:r>
            <a:r>
              <a:rPr spc="-130" dirty="0">
                <a:solidFill>
                  <a:srgbClr val="C00000"/>
                </a:solidFill>
                <a:latin typeface="BentonSans Regular"/>
                <a:cs typeface="BentonSans Regular"/>
              </a:rPr>
              <a:t> </a:t>
            </a:r>
            <a:r>
              <a:rPr spc="-10" dirty="0">
                <a:solidFill>
                  <a:srgbClr val="000000"/>
                </a:solidFill>
                <a:latin typeface="BentonSans Regular"/>
                <a:cs typeface="BentonSans Regular"/>
              </a:rPr>
              <a:t>faculty: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85" dirty="0"/>
              <a:t>IUPUI</a:t>
            </a: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76286" y="1612900"/>
          <a:ext cx="7978774" cy="4605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2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4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35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18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Type</a:t>
                      </a:r>
                      <a:r>
                        <a:rPr sz="24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2400" b="1" spc="-2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case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1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Dissemination</a:t>
                      </a:r>
                      <a:r>
                        <a:rPr sz="24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Requirement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225" dirty="0">
                          <a:latin typeface="Arial"/>
                          <a:cs typeface="Arial"/>
                        </a:rPr>
                        <a:t>Excellence</a:t>
                      </a:r>
                      <a:r>
                        <a:rPr sz="24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25" dirty="0">
                          <a:latin typeface="Arial"/>
                          <a:cs typeface="Arial"/>
                        </a:rPr>
                        <a:t>in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125" dirty="0">
                          <a:latin typeface="Arial"/>
                          <a:cs typeface="Arial"/>
                        </a:rPr>
                        <a:t>Teaching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114" dirty="0">
                          <a:latin typeface="Arial"/>
                          <a:cs typeface="Arial"/>
                        </a:rPr>
                        <a:t>Research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70" dirty="0">
                          <a:latin typeface="Arial"/>
                          <a:cs typeface="Arial"/>
                        </a:rPr>
                        <a:t>Service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8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60" dirty="0">
                          <a:latin typeface="Arial"/>
                          <a:cs typeface="Arial"/>
                        </a:rPr>
                        <a:t>Teaching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X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X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8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2400" spc="-50" dirty="0">
                          <a:latin typeface="Arial"/>
                          <a:cs typeface="Arial"/>
                        </a:rPr>
                        <a:t>-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8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70" dirty="0">
                          <a:latin typeface="Arial"/>
                          <a:cs typeface="Arial"/>
                        </a:rPr>
                        <a:t>Research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8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2400" spc="-50" dirty="0">
                          <a:latin typeface="Arial"/>
                          <a:cs typeface="Arial"/>
                        </a:rPr>
                        <a:t>-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X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8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2400" spc="-50" dirty="0">
                          <a:latin typeface="Arial"/>
                          <a:cs typeface="Arial"/>
                        </a:rPr>
                        <a:t>-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82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10" dirty="0">
                          <a:latin typeface="Arial"/>
                          <a:cs typeface="Arial"/>
                        </a:rPr>
                        <a:t>Service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8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2400" spc="-50" dirty="0">
                          <a:latin typeface="Arial"/>
                          <a:cs typeface="Arial"/>
                        </a:rPr>
                        <a:t>-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X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X</a:t>
                      </a: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92075" marR="6438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150" dirty="0">
                          <a:latin typeface="Arial"/>
                          <a:cs typeface="Arial"/>
                        </a:rPr>
                        <a:t>Balanced</a:t>
                      </a:r>
                      <a:r>
                        <a:rPr sz="24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70" dirty="0">
                          <a:latin typeface="Arial"/>
                          <a:cs typeface="Arial"/>
                        </a:rPr>
                        <a:t>case- 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binned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X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X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en-US" sz="2400"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2400" dirty="0">
                          <a:latin typeface="Arial"/>
                          <a:cs typeface="Arial"/>
                        </a:rPr>
                        <a:t>-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92710" marR="114744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0" dirty="0">
                          <a:latin typeface="Arial"/>
                          <a:cs typeface="Arial"/>
                        </a:rPr>
                        <a:t>Balanced- </a:t>
                      </a:r>
                      <a:r>
                        <a:rPr sz="2400" spc="-80" dirty="0">
                          <a:latin typeface="Arial"/>
                          <a:cs typeface="Arial"/>
                        </a:rPr>
                        <a:t>Integrative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13230" marR="855980" indent="-848994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i="1" spc="-95" dirty="0">
                          <a:latin typeface="Arial"/>
                          <a:cs typeface="Arial"/>
                        </a:rPr>
                        <a:t>peer-reviewed</a:t>
                      </a:r>
                      <a:r>
                        <a:rPr sz="2000" i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100" dirty="0">
                          <a:latin typeface="Arial"/>
                          <a:cs typeface="Arial"/>
                        </a:rPr>
                        <a:t>scholarship</a:t>
                      </a:r>
                      <a:r>
                        <a:rPr sz="2000" i="1" spc="-55" dirty="0">
                          <a:latin typeface="Arial"/>
                          <a:cs typeface="Arial"/>
                        </a:rPr>
                        <a:t> required, </a:t>
                      </a:r>
                      <a:r>
                        <a:rPr sz="2000" i="1" spc="-130" dirty="0">
                          <a:latin typeface="Arial"/>
                          <a:cs typeface="Arial"/>
                        </a:rPr>
                        <a:t>need</a:t>
                      </a:r>
                      <a:r>
                        <a:rPr sz="2000" i="1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25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2000" i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125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2000" i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10" dirty="0">
                          <a:latin typeface="Arial"/>
                          <a:cs typeface="Arial"/>
                        </a:rPr>
                        <a:t>binned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6694" y="3416048"/>
            <a:ext cx="6802482" cy="4944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2700">
              <a:lnSpc>
                <a:spcPct val="90000"/>
              </a:lnSpc>
            </a:pPr>
            <a:r>
              <a:rPr lang="en-US" sz="2800" b="1" i="0" kern="100" spc="0" baseline="0">
                <a:latin typeface="+mn-lt"/>
                <a:ea typeface="+mj-ea"/>
                <a:cs typeface="Arial"/>
              </a:rPr>
              <a:t>Co-authorship (independence)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6131" y="2945804"/>
            <a:ext cx="3700462" cy="336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r>
              <a:rPr lang="en-US" sz="1500" b="1" i="0" kern="1200" spc="50" baseline="0">
                <a:solidFill>
                  <a:srgbClr val="A6A6A6"/>
                </a:solidFill>
                <a:latin typeface="BentonSans Regular" panose="02000504020000020004" pitchFamily="2" charset="0"/>
                <a:ea typeface="+mn-ea"/>
                <a:cs typeface="Arial"/>
              </a:rPr>
              <a:t>There’s no ‘we’ in promotion. Or tenure.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07288-43F5-244E-9D2F-7D9890A47A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Provide confirmatory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6299B-F453-4F45-AFD5-E71EC360A6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E683D9-F6BF-8B44-8DC1-2E7336622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Author order:  your </a:t>
            </a:r>
            <a:r>
              <a:rPr lang="en-US" b="1" dirty="0"/>
              <a:t>chair </a:t>
            </a:r>
            <a:r>
              <a:rPr lang="en-US" dirty="0"/>
              <a:t>will explain the conventions for author order and role.  </a:t>
            </a:r>
          </a:p>
          <a:p>
            <a:pPr marL="400050" lvl="1" indent="0">
              <a:buNone/>
            </a:pPr>
            <a:r>
              <a:rPr lang="en-US" dirty="0"/>
              <a:t>If you are not first author but ARE ‘corresponding’ author, indicate that.  </a:t>
            </a:r>
          </a:p>
          <a:p>
            <a:pPr marL="400050" lvl="1" indent="0">
              <a:buNone/>
            </a:pPr>
            <a:r>
              <a:rPr lang="en-US" dirty="0"/>
              <a:t>Many readers will </a:t>
            </a:r>
            <a:r>
              <a:rPr lang="en-US" i="1" dirty="0"/>
              <a:t>default </a:t>
            </a:r>
            <a:r>
              <a:rPr lang="en-US" dirty="0"/>
              <a:t>to believing the first author and the last author are the only ones who are important.  </a:t>
            </a:r>
            <a:r>
              <a:rPr lang="en-US" i="1" dirty="0"/>
              <a:t>Explain!</a:t>
            </a:r>
          </a:p>
          <a:p>
            <a:pPr marL="400050" lvl="1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Include statements from co-authors about your contribution.</a:t>
            </a:r>
          </a:p>
          <a:p>
            <a:pPr marL="400050" lvl="1" indent="0">
              <a:buNone/>
            </a:pPr>
            <a:r>
              <a:rPr lang="en-US" dirty="0"/>
              <a:t>Send simple emails:  you did this, I did that, right?  Preserve the response.</a:t>
            </a:r>
          </a:p>
          <a:p>
            <a:pPr marL="400050" lvl="1" indent="0">
              <a:buNone/>
            </a:pPr>
            <a:r>
              <a:rPr lang="en-US" dirty="0"/>
              <a:t>Save any journal forms which capture responsibility.</a:t>
            </a:r>
          </a:p>
          <a:p>
            <a:pPr marL="40005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 </a:t>
            </a:r>
            <a:r>
              <a:rPr lang="en-US" b="1" dirty="0"/>
              <a:t>especially important </a:t>
            </a:r>
            <a:r>
              <a:rPr lang="en-US" dirty="0"/>
              <a:t>when you often collaborate with the same people /and/or/ those same people are your dissertation chair or senior members of your department.  </a:t>
            </a:r>
          </a:p>
        </p:txBody>
      </p:sp>
    </p:spTree>
    <p:extLst>
      <p:ext uri="{BB962C8B-B14F-4D97-AF65-F5344CB8AC3E}">
        <p14:creationId xmlns:p14="http://schemas.microsoft.com/office/powerpoint/2010/main" val="32919472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FDC9F-97CD-124A-B6A3-F2E3365079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on collaborator confirmation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DDE16-A70E-6243-A63B-BAEBD017CC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DE1031-2028-FC46-BA26-AF3494A86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All tenure cases require </a:t>
            </a:r>
            <a:r>
              <a:rPr lang="en-US" i="1" dirty="0"/>
              <a:t>scholarly independence</a:t>
            </a:r>
            <a:r>
              <a:rPr lang="en-US" dirty="0"/>
              <a:t>:  a unique and confirmed role in the production of scholarship.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‘Unique’ means, the scholarly product would not be the way it is without YOU participating (‘hire a consultant’ vs. ‘work with YOU.’)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‘Confirmed:’  Some or all of these: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Lead author responsibility.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Differing co-authors; not always your dissertation chair or senior members of your department.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Clear articulation in the candidate statement of what YOU contributed.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Emails from at least one collaborator for at least your “3-5 most significant” works of scholarship.  “I did this, you did that, right?”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8081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03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6409944"/>
            <a:ext cx="635635" cy="448309"/>
          </a:xfrm>
          <a:custGeom>
            <a:avLst/>
            <a:gdLst/>
            <a:ahLst/>
            <a:cxnLst/>
            <a:rect l="l" t="t" r="r" b="b"/>
            <a:pathLst>
              <a:path w="635635" h="448309">
                <a:moveTo>
                  <a:pt x="0" y="448055"/>
                </a:moveTo>
                <a:lnTo>
                  <a:pt x="635508" y="448055"/>
                </a:lnTo>
                <a:lnTo>
                  <a:pt x="635508" y="0"/>
                </a:lnTo>
                <a:lnTo>
                  <a:pt x="0" y="0"/>
                </a:lnTo>
                <a:lnTo>
                  <a:pt x="0" y="448055"/>
                </a:lnTo>
                <a:close/>
              </a:path>
            </a:pathLst>
          </a:custGeom>
          <a:solidFill>
            <a:srgbClr val="6903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072896"/>
            <a:ext cx="82550" cy="516890"/>
          </a:xfrm>
          <a:custGeom>
            <a:avLst/>
            <a:gdLst/>
            <a:ahLst/>
            <a:cxnLst/>
            <a:rect l="l" t="t" r="r" b="b"/>
            <a:pathLst>
              <a:path w="82550" h="516890">
                <a:moveTo>
                  <a:pt x="82296" y="0"/>
                </a:moveTo>
                <a:lnTo>
                  <a:pt x="0" y="0"/>
                </a:lnTo>
                <a:lnTo>
                  <a:pt x="0" y="516636"/>
                </a:lnTo>
                <a:lnTo>
                  <a:pt x="82296" y="516636"/>
                </a:lnTo>
                <a:lnTo>
                  <a:pt x="82296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 idx="4294967295"/>
          </p:nvPr>
        </p:nvSpPr>
        <p:spPr>
          <a:xfrm>
            <a:off x="317817" y="1117317"/>
            <a:ext cx="7367588" cy="504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bg1"/>
                </a:solidFill>
              </a:rPr>
              <a:t>Teaching e</a:t>
            </a:r>
            <a:r>
              <a:rPr lang="en-US" dirty="0">
                <a:solidFill>
                  <a:schemeClr val="bg1"/>
                </a:solidFill>
              </a:rPr>
              <a:t>v</a:t>
            </a:r>
            <a:r>
              <a:rPr dirty="0">
                <a:solidFill>
                  <a:schemeClr val="bg1"/>
                </a:solidFill>
              </a:rPr>
              <a:t>aluations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97564" y="1993978"/>
            <a:ext cx="7710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faculty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teaching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responsibilities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(=all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except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scientists) 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have: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54764" y="2553286"/>
            <a:ext cx="26365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(learner)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evaluations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Peer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evaluations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76800" y="2449067"/>
            <a:ext cx="3573779" cy="64643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0805" marR="146050">
              <a:lnSpc>
                <a:spcPct val="100000"/>
              </a:lnSpc>
              <a:spcBef>
                <a:spcPts val="235"/>
              </a:spcBef>
            </a:pPr>
            <a:r>
              <a:rPr sz="1800" dirty="0">
                <a:latin typeface="Arial"/>
                <a:cs typeface="Arial"/>
              </a:rPr>
              <a:t>If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you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are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i="1" spc="-20" dirty="0">
                <a:latin typeface="Arial"/>
                <a:cs typeface="Arial"/>
              </a:rPr>
              <a:t>not</a:t>
            </a:r>
            <a:r>
              <a:rPr sz="1800" i="1" spc="-90" dirty="0">
                <a:latin typeface="Arial"/>
                <a:cs typeface="Arial"/>
              </a:rPr>
              <a:t> </a:t>
            </a:r>
            <a:r>
              <a:rPr sz="1800" i="1" spc="-60" dirty="0">
                <a:latin typeface="Arial"/>
                <a:cs typeface="Arial"/>
              </a:rPr>
              <a:t>yet</a:t>
            </a:r>
            <a:r>
              <a:rPr sz="1800" i="1" spc="-9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full</a:t>
            </a:r>
            <a:r>
              <a:rPr sz="1800" i="1" spc="-85" dirty="0">
                <a:latin typeface="Arial"/>
                <a:cs typeface="Arial"/>
              </a:rPr>
              <a:t> </a:t>
            </a:r>
            <a:r>
              <a:rPr sz="1800" i="1" spc="-65" dirty="0">
                <a:latin typeface="Arial"/>
                <a:cs typeface="Arial"/>
              </a:rPr>
              <a:t>rank,</a:t>
            </a:r>
            <a:r>
              <a:rPr sz="1800" i="1" spc="-8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don’t </a:t>
            </a:r>
            <a:r>
              <a:rPr sz="1800" spc="-45" dirty="0">
                <a:latin typeface="Arial"/>
                <a:cs typeface="Arial"/>
              </a:rPr>
              <a:t>forget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keep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going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on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evaluations.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" name="object 12">
            <a:extLst>
              <a:ext uri="{FF2B5EF4-FFF2-40B4-BE49-F238E27FC236}">
                <a16:creationId xmlns:a16="http://schemas.microsoft.com/office/drawing/2014/main" id="{C71B1E31-E4AC-40ED-B799-79E8D32E4182}"/>
              </a:ext>
            </a:extLst>
          </p:cNvPr>
          <p:cNvSpPr txBox="1"/>
          <p:nvPr/>
        </p:nvSpPr>
        <p:spPr>
          <a:xfrm>
            <a:off x="1054764" y="4016317"/>
            <a:ext cx="6595109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Medicine</a:t>
            </a:r>
            <a:endParaRPr sz="1600" dirty="0">
              <a:latin typeface="Arial"/>
              <a:cs typeface="Arial"/>
            </a:endParaRPr>
          </a:p>
          <a:p>
            <a:pPr marL="469900" marR="956944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supply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faculty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reports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evals</a:t>
            </a:r>
            <a:r>
              <a:rPr sz="160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connect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someone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peer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evaluation</a:t>
            </a:r>
            <a:endParaRPr sz="1600" dirty="0">
              <a:latin typeface="Arial"/>
              <a:cs typeface="Arial"/>
            </a:endParaRPr>
          </a:p>
          <a:p>
            <a:pPr marL="413384" marR="5080">
              <a:lnSpc>
                <a:spcPct val="100000"/>
              </a:lnSpc>
            </a:pP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Place</a:t>
            </a:r>
            <a:r>
              <a:rPr sz="1600" i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30" dirty="0">
                <a:solidFill>
                  <a:srgbClr val="FFFFFF"/>
                </a:solidFill>
                <a:latin typeface="Arial"/>
                <a:cs typeface="Arial"/>
              </a:rPr>
              <a:t>‘Teaching’</a:t>
            </a:r>
            <a:r>
              <a:rPr sz="1600" i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part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dossier;</a:t>
            </a:r>
            <a:r>
              <a:rPr sz="160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160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sz="16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½</a:t>
            </a:r>
            <a:r>
              <a:rPr sz="16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discuss</a:t>
            </a:r>
            <a:r>
              <a:rPr sz="16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teaching</a:t>
            </a:r>
            <a:r>
              <a:rPr sz="1600" i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progress</a:t>
            </a:r>
            <a:r>
              <a:rPr sz="16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i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goals.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530027" y="1078594"/>
            <a:ext cx="800439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Peer evaluations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18518D-4A66-15D5-8302-DD4E2DD110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8657C3-88BA-F6C6-55F7-ACF26206A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dirty="0"/>
              <a:t>“Peer” means “fellow faculty member.”</a:t>
            </a:r>
          </a:p>
          <a:p>
            <a:pPr marL="0" indent="0">
              <a:lnSpc>
                <a:spcPct val="100000"/>
              </a:lnSpc>
              <a:spcBef>
                <a:spcPts val="30"/>
              </a:spcBef>
              <a:buNone/>
            </a:pPr>
            <a:endParaRPr lang="en-US" dirty="0"/>
          </a:p>
          <a:p>
            <a:pPr marL="0" marR="5080" indent="0">
              <a:lnSpc>
                <a:spcPct val="100000"/>
              </a:lnSpc>
              <a:buNone/>
            </a:pPr>
            <a:r>
              <a:rPr lang="en-US" dirty="0"/>
              <a:t>They do not need to be of a higher rank or of your same type; experienced senior lecturers or teaching professors would be very good.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CTL staff are also okay but only in addition to fellow faculty.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12065" marR="1271905" indent="0">
              <a:lnSpc>
                <a:spcPct val="200000"/>
              </a:lnSpc>
              <a:buNone/>
            </a:pPr>
            <a:r>
              <a:rPr lang="en-US" sz="1800" spc="-120" dirty="0">
                <a:solidFill>
                  <a:srgbClr val="404041"/>
                </a:solidFill>
                <a:cs typeface="Arial"/>
              </a:rPr>
              <a:t>For</a:t>
            </a:r>
            <a:r>
              <a:rPr lang="en-US" sz="1800" spc="-85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spc="-100" dirty="0">
                <a:solidFill>
                  <a:srgbClr val="404041"/>
                </a:solidFill>
                <a:cs typeface="Arial"/>
              </a:rPr>
              <a:t>excellence-</a:t>
            </a:r>
            <a:r>
              <a:rPr lang="en-US" sz="1800" spc="-45" dirty="0">
                <a:solidFill>
                  <a:srgbClr val="404041"/>
                </a:solidFill>
                <a:cs typeface="Arial"/>
              </a:rPr>
              <a:t>in-</a:t>
            </a:r>
            <a:r>
              <a:rPr lang="en-US" sz="1800" spc="-85" dirty="0">
                <a:solidFill>
                  <a:srgbClr val="404041"/>
                </a:solidFill>
                <a:cs typeface="Arial"/>
              </a:rPr>
              <a:t>teaching</a:t>
            </a:r>
            <a:r>
              <a:rPr lang="en-US" sz="1800" spc="-45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spc="-100" dirty="0">
                <a:solidFill>
                  <a:srgbClr val="404041"/>
                </a:solidFill>
                <a:cs typeface="Arial"/>
              </a:rPr>
              <a:t>cases:</a:t>
            </a:r>
            <a:r>
              <a:rPr lang="en-US" sz="1800" spc="335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spc="-85" dirty="0">
                <a:solidFill>
                  <a:srgbClr val="404041"/>
                </a:solidFill>
                <a:cs typeface="Arial"/>
              </a:rPr>
              <a:t>one</a:t>
            </a:r>
            <a:r>
              <a:rPr lang="en-US" sz="1800" spc="-70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spc="-55" dirty="0">
                <a:solidFill>
                  <a:srgbClr val="404041"/>
                </a:solidFill>
                <a:cs typeface="Arial"/>
              </a:rPr>
              <a:t>per</a:t>
            </a:r>
            <a:r>
              <a:rPr lang="en-US" sz="1800" spc="-75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spc="-50" dirty="0">
                <a:solidFill>
                  <a:srgbClr val="404041"/>
                </a:solidFill>
                <a:cs typeface="Arial"/>
              </a:rPr>
              <a:t>type</a:t>
            </a:r>
            <a:r>
              <a:rPr lang="en-US" sz="1800" spc="-80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dirty="0">
                <a:solidFill>
                  <a:srgbClr val="404041"/>
                </a:solidFill>
                <a:cs typeface="Arial"/>
              </a:rPr>
              <a:t>of</a:t>
            </a:r>
            <a:r>
              <a:rPr lang="en-US" sz="1800" spc="-75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spc="-85" dirty="0">
                <a:solidFill>
                  <a:srgbClr val="404041"/>
                </a:solidFill>
                <a:cs typeface="Arial"/>
              </a:rPr>
              <a:t>teaching</a:t>
            </a:r>
            <a:r>
              <a:rPr lang="en-US" sz="1800" spc="-55" dirty="0">
                <a:solidFill>
                  <a:srgbClr val="404041"/>
                </a:solidFill>
                <a:cs typeface="Arial"/>
              </a:rPr>
              <a:t> per</a:t>
            </a:r>
            <a:r>
              <a:rPr lang="en-US" sz="1800" spc="-75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spc="-50" dirty="0">
                <a:solidFill>
                  <a:srgbClr val="404041"/>
                </a:solidFill>
                <a:cs typeface="Arial"/>
              </a:rPr>
              <a:t>year. </a:t>
            </a:r>
            <a:r>
              <a:rPr lang="en-US" sz="1800" spc="-120" dirty="0">
                <a:solidFill>
                  <a:srgbClr val="404041"/>
                </a:solidFill>
                <a:cs typeface="Arial"/>
              </a:rPr>
              <a:t>For</a:t>
            </a:r>
            <a:r>
              <a:rPr lang="en-US" sz="1800" spc="-95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spc="-70" dirty="0">
                <a:solidFill>
                  <a:srgbClr val="404041"/>
                </a:solidFill>
                <a:cs typeface="Arial"/>
              </a:rPr>
              <a:t>satisfactory-</a:t>
            </a:r>
            <a:r>
              <a:rPr lang="en-US" sz="1800" spc="-45" dirty="0">
                <a:solidFill>
                  <a:srgbClr val="404041"/>
                </a:solidFill>
                <a:cs typeface="Arial"/>
              </a:rPr>
              <a:t>in-teaching:</a:t>
            </a:r>
            <a:r>
              <a:rPr lang="en-US" sz="1800" spc="85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spc="-30" dirty="0">
                <a:solidFill>
                  <a:srgbClr val="404041"/>
                </a:solidFill>
                <a:cs typeface="Arial"/>
              </a:rPr>
              <a:t>at</a:t>
            </a:r>
            <a:r>
              <a:rPr lang="en-US" sz="1800" spc="-95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spc="-75" dirty="0">
                <a:solidFill>
                  <a:srgbClr val="404041"/>
                </a:solidFill>
                <a:cs typeface="Arial"/>
              </a:rPr>
              <a:t>least</a:t>
            </a:r>
            <a:r>
              <a:rPr lang="en-US" sz="1800" spc="-95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dirty="0">
                <a:solidFill>
                  <a:srgbClr val="404041"/>
                </a:solidFill>
                <a:cs typeface="Arial"/>
              </a:rPr>
              <a:t>two.</a:t>
            </a:r>
            <a:r>
              <a:rPr lang="en-US" sz="1800" spc="254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spc="-45" dirty="0">
                <a:solidFill>
                  <a:srgbClr val="404041"/>
                </a:solidFill>
                <a:cs typeface="Arial"/>
              </a:rPr>
              <a:t>Best:</a:t>
            </a:r>
            <a:r>
              <a:rPr lang="en-US" sz="1800" spc="240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spc="-85" dirty="0">
                <a:solidFill>
                  <a:srgbClr val="404041"/>
                </a:solidFill>
                <a:cs typeface="Arial"/>
              </a:rPr>
              <a:t>one</a:t>
            </a:r>
            <a:r>
              <a:rPr lang="en-US" sz="1800" spc="-80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spc="-50" dirty="0">
                <a:solidFill>
                  <a:srgbClr val="404041"/>
                </a:solidFill>
                <a:cs typeface="Arial"/>
              </a:rPr>
              <a:t>per</a:t>
            </a:r>
            <a:r>
              <a:rPr lang="en-US" sz="1800" spc="-100" dirty="0">
                <a:solidFill>
                  <a:srgbClr val="404041"/>
                </a:solidFill>
                <a:cs typeface="Arial"/>
              </a:rPr>
              <a:t> </a:t>
            </a:r>
            <a:r>
              <a:rPr lang="en-US" sz="1800" spc="-10" dirty="0">
                <a:solidFill>
                  <a:srgbClr val="404041"/>
                </a:solidFill>
                <a:cs typeface="Arial"/>
              </a:rPr>
              <a:t>year.</a:t>
            </a:r>
            <a:endParaRPr lang="en-US" sz="1800" dirty="0"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530027" y="1012095"/>
            <a:ext cx="8004391" cy="638906"/>
          </a:xfrm>
        </p:spPr>
        <p:txBody>
          <a:bodyPr vert="horz" lIns="0" tIns="13335" rIns="0" bIns="0" rtlCol="0" anchor="ctr">
            <a:normAutofit/>
          </a:bodyPr>
          <a:lstStyle/>
          <a:p>
            <a:pPr marL="12700">
              <a:spcBef>
                <a:spcPts val="105"/>
              </a:spcBef>
            </a:pPr>
            <a:r>
              <a:rPr dirty="0"/>
              <a:t>Hi, I’m a professor</a:t>
            </a:r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2721769" y="1168949"/>
            <a:ext cx="5812649" cy="964103"/>
          </a:xfrm>
          <a:prstGeom prst="rect">
            <a:avLst/>
          </a:prstGeom>
        </p:spPr>
        <p:txBody>
          <a:bodyPr vert="horz" lIns="0" tIns="12700" rIns="0" bIns="0" rtlCol="0">
            <a:noAutofit/>
          </a:bodyPr>
          <a:lstStyle/>
          <a:p>
            <a:pPr algn="r">
              <a:lnSpc>
                <a:spcPct val="90000"/>
              </a:lnSpc>
              <a:spcBef>
                <a:spcPts val="100"/>
              </a:spcBef>
            </a:pPr>
            <a:r>
              <a:rPr lang="en-US" sz="1600" i="1" spc="-80" dirty="0">
                <a:solidFill>
                  <a:srgbClr val="A6A6A6"/>
                </a:solidFill>
              </a:rPr>
              <a:t>But </a:t>
            </a:r>
            <a:r>
              <a:rPr lang="en-US" sz="1600" i="1" spc="-95" dirty="0">
                <a:solidFill>
                  <a:srgbClr val="A6A6A6"/>
                </a:solidFill>
              </a:rPr>
              <a:t>you</a:t>
            </a:r>
            <a:r>
              <a:rPr lang="en-US" sz="1600" i="1" spc="-80" dirty="0">
                <a:solidFill>
                  <a:srgbClr val="A6A6A6"/>
                </a:solidFill>
              </a:rPr>
              <a:t> </a:t>
            </a:r>
            <a:r>
              <a:rPr lang="en-US" sz="1600" i="1" spc="-20" dirty="0">
                <a:solidFill>
                  <a:srgbClr val="A6A6A6"/>
                </a:solidFill>
              </a:rPr>
              <a:t>don’t</a:t>
            </a:r>
            <a:r>
              <a:rPr lang="en-US" sz="1600" i="1" spc="-70" dirty="0">
                <a:solidFill>
                  <a:srgbClr val="A6A6A6"/>
                </a:solidFill>
              </a:rPr>
              <a:t> look </a:t>
            </a:r>
            <a:r>
              <a:rPr lang="en-US" sz="1600" i="1" spc="-75" dirty="0">
                <a:solidFill>
                  <a:srgbClr val="A6A6A6"/>
                </a:solidFill>
              </a:rPr>
              <a:t>like</a:t>
            </a:r>
            <a:r>
              <a:rPr lang="en-US" sz="1600" i="1" spc="-70" dirty="0">
                <a:solidFill>
                  <a:srgbClr val="A6A6A6"/>
                </a:solidFill>
              </a:rPr>
              <a:t> </a:t>
            </a:r>
            <a:r>
              <a:rPr lang="en-US" sz="1600" i="1" spc="-20" dirty="0">
                <a:solidFill>
                  <a:srgbClr val="A6A6A6"/>
                </a:solidFill>
              </a:rPr>
              <a:t>one.</a:t>
            </a:r>
            <a:endParaRPr lang="en-US" sz="1600" dirty="0">
              <a:solidFill>
                <a:srgbClr val="A6A6A6"/>
              </a:solidFill>
            </a:endParaRPr>
          </a:p>
          <a:p>
            <a:pPr algn="r">
              <a:lnSpc>
                <a:spcPct val="90000"/>
              </a:lnSpc>
              <a:spcBef>
                <a:spcPts val="30"/>
              </a:spcBef>
            </a:pPr>
            <a:endParaRPr lang="en-US" sz="1600" dirty="0">
              <a:solidFill>
                <a:srgbClr val="A6A6A6"/>
              </a:solidFill>
            </a:endParaRPr>
          </a:p>
          <a:p>
            <a:pPr algn="r">
              <a:lnSpc>
                <a:spcPct val="90000"/>
              </a:lnSpc>
            </a:pPr>
            <a:r>
              <a:rPr lang="en-US" sz="1600" i="1" spc="-95" dirty="0">
                <a:solidFill>
                  <a:srgbClr val="A6A6A6"/>
                </a:solidFill>
              </a:rPr>
              <a:t>(Image</a:t>
            </a:r>
            <a:r>
              <a:rPr lang="en-US" sz="1600" i="1" spc="-90" dirty="0">
                <a:solidFill>
                  <a:srgbClr val="A6A6A6"/>
                </a:solidFill>
              </a:rPr>
              <a:t> </a:t>
            </a:r>
            <a:r>
              <a:rPr lang="en-US" sz="1600" i="1" spc="-25" dirty="0">
                <a:solidFill>
                  <a:srgbClr val="A6A6A6"/>
                </a:solidFill>
              </a:rPr>
              <a:t>from</a:t>
            </a:r>
            <a:r>
              <a:rPr lang="en-US" sz="1600" i="1" spc="-100" dirty="0">
                <a:solidFill>
                  <a:srgbClr val="A6A6A6"/>
                </a:solidFill>
              </a:rPr>
              <a:t> </a:t>
            </a:r>
            <a:r>
              <a:rPr lang="en-US" sz="1600" i="1" spc="-35" dirty="0">
                <a:solidFill>
                  <a:srgbClr val="A6A6A6"/>
                </a:solidFill>
              </a:rPr>
              <a:t>google:</a:t>
            </a:r>
            <a:r>
              <a:rPr lang="en-US" sz="1600" i="1" spc="185" dirty="0">
                <a:solidFill>
                  <a:srgbClr val="A6A6A6"/>
                </a:solidFill>
              </a:rPr>
              <a:t> </a:t>
            </a:r>
            <a:r>
              <a:rPr lang="en-US" sz="1600" i="1" spc="-80" dirty="0">
                <a:solidFill>
                  <a:srgbClr val="A6A6A6"/>
                </a:solidFill>
              </a:rPr>
              <a:t>‘professor</a:t>
            </a:r>
            <a:r>
              <a:rPr lang="en-US" sz="1600" i="1" spc="-90" dirty="0">
                <a:solidFill>
                  <a:srgbClr val="A6A6A6"/>
                </a:solidFill>
              </a:rPr>
              <a:t> </a:t>
            </a:r>
            <a:r>
              <a:rPr lang="en-US" sz="1600" i="1" spc="-10" dirty="0">
                <a:solidFill>
                  <a:srgbClr val="A6A6A6"/>
                </a:solidFill>
              </a:rPr>
              <a:t>image’)</a:t>
            </a:r>
            <a:endParaRPr lang="en-US" sz="1600" dirty="0">
              <a:solidFill>
                <a:srgbClr val="A6A6A6"/>
              </a:solidFill>
            </a:endParaRPr>
          </a:p>
        </p:txBody>
      </p:sp>
      <p:pic>
        <p:nvPicPr>
          <p:cNvPr id="4" name="object 4"/>
          <p:cNvPicPr/>
          <p:nvPr/>
        </p:nvPicPr>
        <p:blipFill rotWithShape="1">
          <a:blip r:embed="rId2" cstate="print"/>
          <a:srcRect l="23011" r="23370" b="-2"/>
          <a:stretch/>
        </p:blipFill>
        <p:spPr>
          <a:xfrm>
            <a:off x="518824" y="1976198"/>
            <a:ext cx="8015594" cy="4119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1CEEC-2183-4349-8755-9C35132954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Student evaluations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7C2B2-FFE1-1A4D-81D8-B4A0F8BBD7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179EBAE-990E-7745-9475-460CBF7F5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0361" r="6688" b="15875"/>
          <a:stretch/>
        </p:blipFill>
        <p:spPr>
          <a:xfrm>
            <a:off x="530027" y="2497367"/>
            <a:ext cx="3823854" cy="218506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D183AD-175C-1444-8050-E8B1DEF5199C}"/>
              </a:ext>
            </a:extLst>
          </p:cNvPr>
          <p:cNvSpPr txBox="1"/>
          <p:nvPr/>
        </p:nvSpPr>
        <p:spPr>
          <a:xfrm>
            <a:off x="5276290" y="2100684"/>
            <a:ext cx="39188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1/19/2022</a:t>
            </a:r>
            <a:r>
              <a:rPr lang="en-US" dirty="0"/>
              <a:t> article</a:t>
            </a:r>
          </a:p>
          <a:p>
            <a:endParaRPr lang="en-US" dirty="0"/>
          </a:p>
          <a:p>
            <a:r>
              <a:rPr lang="en-US" dirty="0"/>
              <a:t>Extensive research shows some faculty get </a:t>
            </a:r>
            <a:r>
              <a:rPr lang="en-US" i="1" dirty="0"/>
              <a:t>higher scores than they deserve and others lower, </a:t>
            </a:r>
            <a:r>
              <a:rPr lang="en-US" dirty="0"/>
              <a:t>when they don’t conform to student expectations.</a:t>
            </a:r>
          </a:p>
          <a:p>
            <a:endParaRPr lang="en-US" dirty="0"/>
          </a:p>
          <a:p>
            <a:r>
              <a:rPr lang="en-US" dirty="0"/>
              <a:t>NEITHER a high NOR a low score is sufficient evidence of teaching ability or impact.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51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73448" y="357184"/>
            <a:ext cx="8004391" cy="638906"/>
          </a:xfrm>
        </p:spPr>
        <p:txBody>
          <a:bodyPr>
            <a:normAutofit fontScale="90000"/>
          </a:bodyPr>
          <a:lstStyle/>
          <a:p>
            <a:r>
              <a:rPr lang="en-US" dirty="0"/>
              <a:t>This session vs. “Excellence in…” sessions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8824" y="1238250"/>
            <a:ext cx="3550256" cy="4591050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690304"/>
                </a:solidFill>
              </a:rPr>
              <a:t>Other P&amp;T Sessions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Excellence in….sessions 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Teaching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Research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Service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Balanced Case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Integrative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Lecturer ranks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Clinical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Candidate Statement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P&amp;T for Underrepresented Faculty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Promotion for Women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651AFC44-F30E-AD8A-5166-54BE5350DDD7}"/>
              </a:ext>
            </a:extLst>
          </p:cNvPr>
          <p:cNvSpPr txBox="1">
            <a:spLocks/>
          </p:cNvSpPr>
          <p:nvPr/>
        </p:nvSpPr>
        <p:spPr>
          <a:xfrm>
            <a:off x="4900324" y="1253490"/>
            <a:ext cx="3550256" cy="4591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 sz="1800" kern="1200">
                <a:solidFill>
                  <a:srgbClr val="40404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en-US" b="1" dirty="0">
                <a:solidFill>
                  <a:srgbClr val="690304"/>
                </a:solidFill>
              </a:rPr>
              <a:t>This Dossier Session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Dossier components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Candidate statement (brief!)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IUPUI CV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dirty="0"/>
              <a:t>DMAI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Regular Sections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Appendices</a:t>
            </a:r>
          </a:p>
          <a:p>
            <a:pPr marL="40005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err="1"/>
              <a:t>eDossier</a:t>
            </a:r>
            <a:r>
              <a:rPr lang="en-US" dirty="0"/>
              <a:t> System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Preparing files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Using it</a:t>
            </a:r>
          </a:p>
          <a:p>
            <a:pPr marL="685800" lvl="1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dirty="0"/>
              <a:t>Critical Documentation Issues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Binning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Co-authorship/Independence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Teaching Evaluations</a:t>
            </a:r>
          </a:p>
          <a:p>
            <a:pPr marL="685800" lvl="1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Finalizing the dossier and </a:t>
            </a:r>
            <a:r>
              <a:rPr lang="en-US" dirty="0" err="1"/>
              <a:t>eDossier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5025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CE8F36-4D6D-6941-BC85-34787D2EC5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Student evaluations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696AB8-6134-5A42-917C-839E34AC0A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706" y="237250"/>
            <a:ext cx="3680025" cy="897867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Teaching gateway courses, hard courses, specialized courses, unusual topics, new methods….</a:t>
            </a:r>
          </a:p>
          <a:p>
            <a:r>
              <a:rPr lang="en-US" dirty="0">
                <a:solidFill>
                  <a:schemeClr val="tx1"/>
                </a:solidFill>
              </a:rPr>
              <a:t>the main point is: </a:t>
            </a:r>
          </a:p>
          <a:p>
            <a:r>
              <a:rPr lang="en-US" dirty="0">
                <a:solidFill>
                  <a:schemeClr val="tx1"/>
                </a:solidFill>
              </a:rPr>
              <a:t>how do YOU monitor student success and continually improve as a teacher?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395C20-CAE0-924E-865D-3EB84385B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Gives students an anonymous way to make comments without fear of retaliation.</a:t>
            </a:r>
          </a:p>
          <a:p>
            <a:pPr lvl="1"/>
            <a:r>
              <a:rPr lang="en-US" dirty="0"/>
              <a:t>Student evaluations are the ONLY anonymous material allowed in faculty records.  </a:t>
            </a:r>
          </a:p>
          <a:p>
            <a:pPr lvl="1"/>
            <a:endParaRPr lang="en-US" dirty="0"/>
          </a:p>
          <a:p>
            <a:r>
              <a:rPr lang="en-US" dirty="0"/>
              <a:t>Individual items (questions), and individual comments, can be used by faculty to improve their teaching.</a:t>
            </a:r>
          </a:p>
          <a:p>
            <a:endParaRPr lang="en-US" dirty="0"/>
          </a:p>
          <a:p>
            <a:r>
              <a:rPr lang="en-US" b="1" dirty="0"/>
              <a:t>For promotion and tenure </a:t>
            </a:r>
            <a:r>
              <a:rPr lang="en-US" dirty="0"/>
              <a:t>the most important point is to </a:t>
            </a:r>
            <a:r>
              <a:rPr lang="en-US" i="1" dirty="0"/>
              <a:t>discuss how YOU use input from:  </a:t>
            </a:r>
          </a:p>
          <a:p>
            <a:pPr lvl="1"/>
            <a:r>
              <a:rPr lang="en-US" b="1" i="1" dirty="0"/>
              <a:t>Student evaluations</a:t>
            </a:r>
          </a:p>
          <a:p>
            <a:pPr lvl="1"/>
            <a:r>
              <a:rPr lang="en-US" b="1" i="1" dirty="0"/>
              <a:t>Peer evaluations</a:t>
            </a:r>
          </a:p>
          <a:p>
            <a:pPr lvl="1"/>
            <a:r>
              <a:rPr lang="en-US" b="1" i="1" dirty="0"/>
              <a:t>Student work/accomplishments</a:t>
            </a:r>
            <a:endParaRPr lang="en-US" b="1" dirty="0"/>
          </a:p>
          <a:p>
            <a:pPr marL="457200" lvl="1" indent="0">
              <a:buNone/>
            </a:pPr>
            <a:r>
              <a:rPr lang="en-US" sz="1800" dirty="0">
                <a:latin typeface="+mn-lt"/>
              </a:rPr>
              <a:t>To improve your teaching.</a:t>
            </a:r>
          </a:p>
        </p:txBody>
      </p:sp>
    </p:spTree>
    <p:extLst>
      <p:ext uri="{BB962C8B-B14F-4D97-AF65-F5344CB8AC3E}">
        <p14:creationId xmlns:p14="http://schemas.microsoft.com/office/powerpoint/2010/main" val="39161122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2830067"/>
            <a:ext cx="149860" cy="1198245"/>
          </a:xfrm>
          <a:custGeom>
            <a:avLst/>
            <a:gdLst/>
            <a:ahLst/>
            <a:cxnLst/>
            <a:rect l="l" t="t" r="r" b="b"/>
            <a:pathLst>
              <a:path w="149860" h="1198245">
                <a:moveTo>
                  <a:pt x="149352" y="0"/>
                </a:moveTo>
                <a:lnTo>
                  <a:pt x="0" y="0"/>
                </a:lnTo>
                <a:lnTo>
                  <a:pt x="0" y="1197863"/>
                </a:lnTo>
                <a:lnTo>
                  <a:pt x="149352" y="1197863"/>
                </a:lnTo>
                <a:lnTo>
                  <a:pt x="149352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dirty="0"/>
              <a:t>Finalizing the dossier and </a:t>
            </a:r>
            <a:r>
              <a:rPr lang="en-US" dirty="0" err="1"/>
              <a:t>eDossier</a:t>
            </a:r>
            <a:endParaRPr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Effectively presented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entonSans (Body)"/>
              </a:rPr>
              <a:t>Fulfills all of the technical requirements</a:t>
            </a:r>
          </a:p>
          <a:p>
            <a:pPr marL="685800"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entonSans (Body)"/>
              </a:rPr>
              <a:t>This shows readers that you respect the process and their time and effort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entonSans (Body)"/>
              </a:rPr>
              <a:t>Avoids editing or typographical errors</a:t>
            </a:r>
          </a:p>
          <a:p>
            <a:pPr marL="685800"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entonSans (Body)"/>
              </a:rPr>
              <a:t>Errors cause your readers to slow down, to stumble and eventually to get irritated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entonSans (Body)"/>
              </a:rPr>
              <a:t>Presents sufficient information but </a:t>
            </a:r>
            <a:r>
              <a:rPr lang="en-US" sz="2400" b="1" dirty="0">
                <a:latin typeface="BentonSans (Body)"/>
              </a:rPr>
              <a:t>not too much </a:t>
            </a:r>
          </a:p>
          <a:p>
            <a:pPr marL="685800"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entonSans (Body)"/>
              </a:rPr>
              <a:t>Massive, undifferentiated information causes your readers to miss your main points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B356D4-63F2-1D47-A605-8C3306DB861C}"/>
              </a:ext>
            </a:extLst>
          </p:cNvPr>
          <p:cNvSpPr txBox="1"/>
          <p:nvPr/>
        </p:nvSpPr>
        <p:spPr>
          <a:xfrm>
            <a:off x="5696608" y="694323"/>
            <a:ext cx="319456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Sample Dossiers</a:t>
            </a:r>
            <a:r>
              <a:rPr lang="en-US" dirty="0"/>
              <a:t> </a:t>
            </a:r>
          </a:p>
          <a:p>
            <a:r>
              <a:rPr lang="en-US" dirty="0"/>
              <a:t>must be logged into IU Login</a:t>
            </a:r>
          </a:p>
        </p:txBody>
      </p:sp>
    </p:spTree>
    <p:extLst>
      <p:ext uri="{BB962C8B-B14F-4D97-AF65-F5344CB8AC3E}">
        <p14:creationId xmlns:p14="http://schemas.microsoft.com/office/powerpoint/2010/main" val="1776721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9944"/>
            <a:ext cx="635635" cy="448309"/>
          </a:xfrm>
          <a:custGeom>
            <a:avLst/>
            <a:gdLst/>
            <a:ahLst/>
            <a:cxnLst/>
            <a:rect l="l" t="t" r="r" b="b"/>
            <a:pathLst>
              <a:path w="635635" h="448309">
                <a:moveTo>
                  <a:pt x="0" y="448055"/>
                </a:moveTo>
                <a:lnTo>
                  <a:pt x="635508" y="448055"/>
                </a:lnTo>
                <a:lnTo>
                  <a:pt x="635508" y="0"/>
                </a:lnTo>
                <a:lnTo>
                  <a:pt x="0" y="0"/>
                </a:lnTo>
                <a:lnTo>
                  <a:pt x="0" y="448055"/>
                </a:lnTo>
                <a:close/>
              </a:path>
            </a:pathLst>
          </a:custGeom>
          <a:solidFill>
            <a:srgbClr val="69030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35508" y="6336791"/>
            <a:ext cx="8509000" cy="521334"/>
            <a:chOff x="635508" y="6336791"/>
            <a:chExt cx="8509000" cy="521334"/>
          </a:xfrm>
        </p:grpSpPr>
        <p:sp>
          <p:nvSpPr>
            <p:cNvPr id="4" name="object 4"/>
            <p:cNvSpPr/>
            <p:nvPr/>
          </p:nvSpPr>
          <p:spPr>
            <a:xfrm>
              <a:off x="1022604" y="6409943"/>
              <a:ext cx="8121650" cy="448309"/>
            </a:xfrm>
            <a:custGeom>
              <a:avLst/>
              <a:gdLst/>
              <a:ahLst/>
              <a:cxnLst/>
              <a:rect l="l" t="t" r="r" b="b"/>
              <a:pathLst>
                <a:path w="8121650" h="448309">
                  <a:moveTo>
                    <a:pt x="0" y="448055"/>
                  </a:moveTo>
                  <a:lnTo>
                    <a:pt x="8121396" y="448055"/>
                  </a:lnTo>
                  <a:lnTo>
                    <a:pt x="8121396" y="0"/>
                  </a:lnTo>
                  <a:lnTo>
                    <a:pt x="0" y="0"/>
                  </a:lnTo>
                  <a:lnTo>
                    <a:pt x="0" y="448055"/>
                  </a:lnTo>
                  <a:close/>
                </a:path>
              </a:pathLst>
            </a:custGeom>
            <a:solidFill>
              <a:srgbClr val="69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5508" y="6336791"/>
              <a:ext cx="387350" cy="521334"/>
            </a:xfrm>
            <a:custGeom>
              <a:avLst/>
              <a:gdLst/>
              <a:ahLst/>
              <a:cxnLst/>
              <a:rect l="l" t="t" r="r" b="b"/>
              <a:pathLst>
                <a:path w="387350" h="521334">
                  <a:moveTo>
                    <a:pt x="387095" y="0"/>
                  </a:moveTo>
                  <a:lnTo>
                    <a:pt x="0" y="0"/>
                  </a:lnTo>
                  <a:lnTo>
                    <a:pt x="0" y="521208"/>
                  </a:lnTo>
                  <a:lnTo>
                    <a:pt x="387095" y="521208"/>
                  </a:lnTo>
                  <a:lnTo>
                    <a:pt x="387095" y="0"/>
                  </a:lnTo>
                  <a:close/>
                </a:path>
              </a:pathLst>
            </a:custGeom>
            <a:solidFill>
              <a:srgbClr val="9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9516" y="6402050"/>
              <a:ext cx="258445" cy="328295"/>
            </a:xfrm>
            <a:custGeom>
              <a:avLst/>
              <a:gdLst/>
              <a:ahLst/>
              <a:cxnLst/>
              <a:rect l="l" t="t" r="r" b="b"/>
              <a:pathLst>
                <a:path w="258444" h="328295">
                  <a:moveTo>
                    <a:pt x="176323" y="327932"/>
                  </a:moveTo>
                  <a:lnTo>
                    <a:pt x="81783" y="327932"/>
                  </a:lnTo>
                  <a:lnTo>
                    <a:pt x="81783" y="296462"/>
                  </a:lnTo>
                  <a:lnTo>
                    <a:pt x="100541" y="296462"/>
                  </a:lnTo>
                  <a:lnTo>
                    <a:pt x="100541" y="258653"/>
                  </a:lnTo>
                  <a:lnTo>
                    <a:pt x="48269" y="258653"/>
                  </a:lnTo>
                  <a:lnTo>
                    <a:pt x="18757" y="228857"/>
                  </a:lnTo>
                  <a:lnTo>
                    <a:pt x="18757" y="69358"/>
                  </a:lnTo>
                  <a:lnTo>
                    <a:pt x="0" y="69358"/>
                  </a:lnTo>
                  <a:lnTo>
                    <a:pt x="0" y="44068"/>
                  </a:lnTo>
                  <a:lnTo>
                    <a:pt x="81783" y="44068"/>
                  </a:lnTo>
                  <a:lnTo>
                    <a:pt x="81783" y="69358"/>
                  </a:lnTo>
                  <a:lnTo>
                    <a:pt x="62776" y="69358"/>
                  </a:lnTo>
                  <a:lnTo>
                    <a:pt x="62776" y="208074"/>
                  </a:lnTo>
                  <a:lnTo>
                    <a:pt x="100541" y="208074"/>
                  </a:lnTo>
                  <a:lnTo>
                    <a:pt x="100541" y="25289"/>
                  </a:lnTo>
                  <a:lnTo>
                    <a:pt x="81783" y="25289"/>
                  </a:lnTo>
                  <a:lnTo>
                    <a:pt x="81783" y="0"/>
                  </a:lnTo>
                  <a:lnTo>
                    <a:pt x="176323" y="0"/>
                  </a:lnTo>
                  <a:lnTo>
                    <a:pt x="176323" y="25289"/>
                  </a:lnTo>
                  <a:lnTo>
                    <a:pt x="157314" y="25289"/>
                  </a:lnTo>
                  <a:lnTo>
                    <a:pt x="157314" y="208074"/>
                  </a:lnTo>
                  <a:lnTo>
                    <a:pt x="195080" y="208074"/>
                  </a:lnTo>
                  <a:lnTo>
                    <a:pt x="195080" y="69358"/>
                  </a:lnTo>
                  <a:lnTo>
                    <a:pt x="176323" y="69358"/>
                  </a:lnTo>
                  <a:lnTo>
                    <a:pt x="176323" y="44068"/>
                  </a:lnTo>
                  <a:lnTo>
                    <a:pt x="258106" y="44068"/>
                  </a:lnTo>
                  <a:lnTo>
                    <a:pt x="258106" y="69358"/>
                  </a:lnTo>
                  <a:lnTo>
                    <a:pt x="239099" y="69358"/>
                  </a:lnTo>
                  <a:lnTo>
                    <a:pt x="239099" y="228857"/>
                  </a:lnTo>
                  <a:lnTo>
                    <a:pt x="209586" y="258653"/>
                  </a:lnTo>
                  <a:lnTo>
                    <a:pt x="157314" y="258653"/>
                  </a:lnTo>
                  <a:lnTo>
                    <a:pt x="157314" y="296462"/>
                  </a:lnTo>
                  <a:lnTo>
                    <a:pt x="176323" y="296462"/>
                  </a:lnTo>
                  <a:lnTo>
                    <a:pt x="176323" y="327932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3E589314-B589-6222-C8CE-B2D559DCB8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Please Don’t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7892BF9-0854-7C39-F81D-54EA7EEB0B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228C4F0-B7FD-8ED2-2A11-A6285BFDA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203" y="1888314"/>
            <a:ext cx="8015594" cy="4119802"/>
          </a:xfrm>
        </p:spPr>
        <p:txBody>
          <a:bodyPr/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1800" spc="-30" dirty="0">
                <a:latin typeface="BentonSans Regular"/>
                <a:cs typeface="BentonSans Regular"/>
              </a:rPr>
              <a:t>Typos</a:t>
            </a:r>
            <a:r>
              <a:rPr lang="en-US" sz="1800" spc="-90" dirty="0">
                <a:latin typeface="BentonSans Regular"/>
                <a:cs typeface="BentonSans Regular"/>
              </a:rPr>
              <a:t> </a:t>
            </a:r>
            <a:r>
              <a:rPr lang="en-US" sz="1800" dirty="0">
                <a:latin typeface="BentonSans Regular"/>
                <a:cs typeface="BentonSans Regular"/>
              </a:rPr>
              <a:t>(“</a:t>
            </a:r>
            <a:r>
              <a:rPr lang="en-US" sz="1800" dirty="0" err="1">
                <a:latin typeface="BentonSans Regular"/>
                <a:cs typeface="BentonSans Regular"/>
              </a:rPr>
              <a:t>Presentatons</a:t>
            </a:r>
            <a:r>
              <a:rPr lang="en-US" sz="1800" dirty="0">
                <a:latin typeface="BentonSans Regular"/>
                <a:cs typeface="BentonSans Regular"/>
              </a:rPr>
              <a:t>”</a:t>
            </a:r>
            <a:r>
              <a:rPr lang="en-US" sz="1800" spc="45" dirty="0">
                <a:latin typeface="BentonSans Regular"/>
                <a:cs typeface="BentonSans Regular"/>
              </a:rPr>
              <a:t> </a:t>
            </a:r>
            <a:r>
              <a:rPr lang="en-US" sz="1800" spc="-10" dirty="0">
                <a:latin typeface="BentonSans Regular"/>
                <a:cs typeface="BentonSans Regular"/>
              </a:rPr>
              <a:t>“</a:t>
            </a:r>
            <a:r>
              <a:rPr lang="en-US" sz="1800" spc="-10" dirty="0" err="1">
                <a:latin typeface="BentonSans Regular"/>
                <a:cs typeface="BentonSans Regular"/>
              </a:rPr>
              <a:t>Publicatoin</a:t>
            </a:r>
            <a:r>
              <a:rPr lang="en-US" sz="1800" spc="-10" dirty="0">
                <a:latin typeface="BentonSans Regular"/>
                <a:cs typeface="BentonSans Regular"/>
              </a:rPr>
              <a:t>”)</a:t>
            </a:r>
            <a:endParaRPr lang="en-US" sz="1800" dirty="0">
              <a:latin typeface="BentonSans Regular"/>
              <a:cs typeface="BentonSans Regular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7E7E7E"/>
              </a:buClr>
              <a:buFont typeface="Wingdings"/>
              <a:buChar char=""/>
            </a:pPr>
            <a:endParaRPr lang="en-US" sz="3050" dirty="0">
              <a:latin typeface="BentonSans Regular"/>
              <a:cs typeface="BentonSans Regular"/>
            </a:endParaRPr>
          </a:p>
          <a:p>
            <a:pPr marL="355600" marR="330200" indent="-342900">
              <a:lnSpc>
                <a:spcPct val="100000"/>
              </a:lnSpc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1800" dirty="0">
                <a:latin typeface="BentonSans Regular"/>
                <a:cs typeface="BentonSans Regular"/>
              </a:rPr>
              <a:t>Writing</a:t>
            </a:r>
            <a:r>
              <a:rPr lang="en-US" sz="1800" spc="-30" dirty="0">
                <a:latin typeface="BentonSans Regular"/>
                <a:cs typeface="BentonSans Regular"/>
              </a:rPr>
              <a:t> </a:t>
            </a:r>
            <a:r>
              <a:rPr lang="en-US" sz="1800" dirty="0">
                <a:latin typeface="BentonSans Regular"/>
                <a:cs typeface="BentonSans Regular"/>
              </a:rPr>
              <a:t>in</a:t>
            </a:r>
            <a:r>
              <a:rPr lang="en-US" sz="1800" spc="-30" dirty="0">
                <a:latin typeface="BentonSans Regular"/>
                <a:cs typeface="BentonSans Regular"/>
              </a:rPr>
              <a:t> </a:t>
            </a:r>
            <a:r>
              <a:rPr lang="en-US" sz="1800" dirty="0">
                <a:latin typeface="BentonSans Regular"/>
                <a:cs typeface="BentonSans Regular"/>
              </a:rPr>
              <a:t>the</a:t>
            </a:r>
            <a:r>
              <a:rPr lang="en-US" sz="1800" spc="-35" dirty="0">
                <a:latin typeface="BentonSans Regular"/>
                <a:cs typeface="BentonSans Regular"/>
              </a:rPr>
              <a:t> </a:t>
            </a:r>
            <a:r>
              <a:rPr lang="en-US" sz="1800" dirty="0">
                <a:latin typeface="BentonSans Regular"/>
                <a:cs typeface="BentonSans Regular"/>
              </a:rPr>
              <a:t>third</a:t>
            </a:r>
            <a:r>
              <a:rPr lang="en-US" sz="1800" spc="-30" dirty="0">
                <a:latin typeface="BentonSans Regular"/>
                <a:cs typeface="BentonSans Regular"/>
              </a:rPr>
              <a:t> </a:t>
            </a:r>
            <a:r>
              <a:rPr lang="en-US" sz="1800" dirty="0">
                <a:latin typeface="BentonSans Regular"/>
                <a:cs typeface="BentonSans Regular"/>
              </a:rPr>
              <a:t>person</a:t>
            </a:r>
            <a:r>
              <a:rPr lang="en-US" sz="1800" spc="-40" dirty="0">
                <a:latin typeface="BentonSans Regular"/>
                <a:cs typeface="BentonSans Regular"/>
              </a:rPr>
              <a:t> </a:t>
            </a:r>
            <a:r>
              <a:rPr lang="en-US" sz="1800" dirty="0">
                <a:latin typeface="BentonSans Regular"/>
                <a:cs typeface="BentonSans Regular"/>
              </a:rPr>
              <a:t>(“Dr</a:t>
            </a:r>
            <a:r>
              <a:rPr lang="en-US" sz="1800" spc="-75" dirty="0">
                <a:latin typeface="BentonSans Regular"/>
                <a:cs typeface="BentonSans Regular"/>
              </a:rPr>
              <a:t> </a:t>
            </a:r>
            <a:r>
              <a:rPr lang="en-US" sz="1800" spc="-35" dirty="0">
                <a:latin typeface="BentonSans Regular"/>
                <a:cs typeface="BentonSans Regular"/>
              </a:rPr>
              <a:t>Tchaikovsky</a:t>
            </a:r>
            <a:r>
              <a:rPr lang="en-US" sz="1800" spc="5" dirty="0">
                <a:latin typeface="BentonSans Regular"/>
                <a:cs typeface="BentonSans Regular"/>
              </a:rPr>
              <a:t> </a:t>
            </a:r>
            <a:r>
              <a:rPr lang="en-US" sz="1800" dirty="0">
                <a:latin typeface="BentonSans Regular"/>
                <a:cs typeface="BentonSans Regular"/>
              </a:rPr>
              <a:t>has</a:t>
            </a:r>
            <a:r>
              <a:rPr lang="en-US" sz="1800" spc="-20" dirty="0">
                <a:latin typeface="BentonSans Regular"/>
                <a:cs typeface="BentonSans Regular"/>
              </a:rPr>
              <a:t> many </a:t>
            </a:r>
            <a:r>
              <a:rPr lang="en-US" sz="1800" spc="-10" dirty="0">
                <a:latin typeface="BentonSans Regular"/>
                <a:cs typeface="BentonSans Regular"/>
              </a:rPr>
              <a:t>publications”)</a:t>
            </a:r>
            <a:endParaRPr lang="en-US" sz="1800" dirty="0">
              <a:latin typeface="BentonSans Regular"/>
              <a:cs typeface="BentonSans Regular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7E7E7E"/>
              </a:buClr>
              <a:buFont typeface="Wingdings"/>
              <a:buChar char=""/>
            </a:pPr>
            <a:endParaRPr lang="en-US" sz="3050" dirty="0">
              <a:latin typeface="BentonSans Regular"/>
              <a:cs typeface="BentonSans Regular"/>
            </a:endParaRPr>
          </a:p>
          <a:p>
            <a:pPr marL="355600" indent="-342900">
              <a:lnSpc>
                <a:spcPct val="100000"/>
              </a:lnSpc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1800" spc="-10" dirty="0">
                <a:latin typeface="BentonSans Regular"/>
                <a:cs typeface="BentonSans Regular"/>
              </a:rPr>
              <a:t>Personal</a:t>
            </a:r>
            <a:r>
              <a:rPr lang="en-US" sz="1800" spc="-35" dirty="0">
                <a:latin typeface="BentonSans Regular"/>
                <a:cs typeface="BentonSans Regular"/>
              </a:rPr>
              <a:t> </a:t>
            </a:r>
            <a:r>
              <a:rPr lang="en-US" sz="1800" dirty="0">
                <a:latin typeface="BentonSans Regular"/>
                <a:cs typeface="BentonSans Regular"/>
              </a:rPr>
              <a:t>information (Children:</a:t>
            </a:r>
            <a:r>
              <a:rPr lang="en-US" sz="1800" spc="370" dirty="0">
                <a:latin typeface="BentonSans Regular"/>
                <a:cs typeface="BentonSans Regular"/>
              </a:rPr>
              <a:t> </a:t>
            </a:r>
            <a:r>
              <a:rPr lang="en-US" sz="1800" dirty="0">
                <a:latin typeface="BentonSans Regular"/>
                <a:cs typeface="BentonSans Regular"/>
              </a:rPr>
              <a:t>Dylan</a:t>
            </a:r>
            <a:r>
              <a:rPr lang="en-US" sz="1800" spc="-20" dirty="0">
                <a:latin typeface="BentonSans Regular"/>
                <a:cs typeface="BentonSans Regular"/>
              </a:rPr>
              <a:t> </a:t>
            </a:r>
            <a:r>
              <a:rPr lang="en-US" sz="1800" dirty="0">
                <a:latin typeface="BentonSans Regular"/>
                <a:cs typeface="BentonSans Regular"/>
              </a:rPr>
              <a:t>(12)</a:t>
            </a:r>
            <a:r>
              <a:rPr lang="en-US" sz="1800" spc="-55" dirty="0">
                <a:latin typeface="BentonSans Regular"/>
                <a:cs typeface="BentonSans Regular"/>
              </a:rPr>
              <a:t> </a:t>
            </a:r>
            <a:r>
              <a:rPr lang="en-US" sz="1800" dirty="0">
                <a:latin typeface="BentonSans Regular"/>
                <a:cs typeface="BentonSans Regular"/>
              </a:rPr>
              <a:t>and</a:t>
            </a:r>
            <a:r>
              <a:rPr lang="en-US" sz="1800" spc="-70" dirty="0">
                <a:latin typeface="BentonSans Regular"/>
                <a:cs typeface="BentonSans Regular"/>
              </a:rPr>
              <a:t> </a:t>
            </a:r>
            <a:r>
              <a:rPr lang="en-US" sz="1800" dirty="0">
                <a:latin typeface="BentonSans Regular"/>
                <a:cs typeface="BentonSans Regular"/>
              </a:rPr>
              <a:t>Abel</a:t>
            </a:r>
            <a:r>
              <a:rPr lang="en-US" sz="1800" spc="-50" dirty="0">
                <a:latin typeface="BentonSans Regular"/>
                <a:cs typeface="BentonSans Regular"/>
              </a:rPr>
              <a:t> </a:t>
            </a:r>
            <a:r>
              <a:rPr lang="en-US" sz="1800" spc="-10" dirty="0">
                <a:latin typeface="BentonSans Regular"/>
                <a:cs typeface="BentonSans Regular"/>
              </a:rPr>
              <a:t>(10)).</a:t>
            </a:r>
            <a:endParaRPr lang="en-US" sz="1800" dirty="0">
              <a:latin typeface="BentonSans Regular"/>
              <a:cs typeface="BentonSans Regular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C2C80-6268-5221-864A-0F9E875C65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Important for Campus Committee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8C009-F726-D125-F3DA-2945EFACB8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Web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FAF7B-6931-8470-F79D-E1D5CF7F5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CV is in IUPUI format (either binned or integrative)</a:t>
            </a:r>
          </a:p>
          <a:p>
            <a:pPr lvl="1"/>
            <a:r>
              <a:rPr lang="en-US" dirty="0"/>
              <a:t>publications are ‘binned’ except for integrative cases; even in research-only cases, the heading should be “Research.”</a:t>
            </a:r>
          </a:p>
          <a:p>
            <a:pPr lvl="1"/>
            <a:r>
              <a:rPr lang="en-US" dirty="0"/>
              <a:t>nothing is labeled as ‘research’ for lecturer or clinical faculty</a:t>
            </a:r>
          </a:p>
          <a:p>
            <a:pPr lvl="1"/>
            <a:r>
              <a:rPr lang="en-US" dirty="0"/>
              <a:t>tenure track faculty whose area of excellence is service OR teaching must have at least SOME publications in ‘research’</a:t>
            </a:r>
          </a:p>
          <a:p>
            <a:pPr lvl="1"/>
            <a:r>
              <a:rPr lang="en-US" dirty="0"/>
              <a:t>for promotion to full, there are clear markings for ‘in-rank’ publications/grants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Statement is no longer than 7 pages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Statement states within the first paragraph what the area of excellence is and the specific candidacy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Body of dossier contains evidence of student teaching evaluations and at least 2 peer evaluations of teaching (regular dossier or appendix) (all but research scientists.)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7228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C2C80-6268-5221-864A-0F9E875C65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Important for Campus Committee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8C009-F726-D125-F3DA-2945EFACB8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Web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FAF7B-6931-8470-F79D-E1D5CF7F5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Also, ideally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Key publications on CV have DOIs or 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is consistency between #s of publications and $$$ of grants in the CV and summarized in the statement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acronyms except NSF and NIH are explained at least once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the person is a co-author or co-PI, there is at least some indication of collaborator confirmation of individual role in grants or publications.</a:t>
            </a:r>
          </a:p>
        </p:txBody>
      </p:sp>
    </p:spTree>
    <p:extLst>
      <p:ext uri="{BB962C8B-B14F-4D97-AF65-F5344CB8AC3E}">
        <p14:creationId xmlns:p14="http://schemas.microsoft.com/office/powerpoint/2010/main" val="18268432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9944"/>
            <a:ext cx="635635" cy="448309"/>
          </a:xfrm>
          <a:custGeom>
            <a:avLst/>
            <a:gdLst/>
            <a:ahLst/>
            <a:cxnLst/>
            <a:rect l="l" t="t" r="r" b="b"/>
            <a:pathLst>
              <a:path w="635635" h="448309">
                <a:moveTo>
                  <a:pt x="0" y="448055"/>
                </a:moveTo>
                <a:lnTo>
                  <a:pt x="635508" y="448055"/>
                </a:lnTo>
                <a:lnTo>
                  <a:pt x="635508" y="0"/>
                </a:lnTo>
                <a:lnTo>
                  <a:pt x="0" y="0"/>
                </a:lnTo>
                <a:lnTo>
                  <a:pt x="0" y="448055"/>
                </a:lnTo>
                <a:close/>
              </a:path>
            </a:pathLst>
          </a:custGeom>
          <a:solidFill>
            <a:srgbClr val="69030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35508" y="5116067"/>
            <a:ext cx="8509000" cy="1742439"/>
            <a:chOff x="635508" y="5116067"/>
            <a:chExt cx="8509000" cy="1742439"/>
          </a:xfrm>
        </p:grpSpPr>
        <p:sp>
          <p:nvSpPr>
            <p:cNvPr id="4" name="object 4"/>
            <p:cNvSpPr/>
            <p:nvPr/>
          </p:nvSpPr>
          <p:spPr>
            <a:xfrm>
              <a:off x="1022604" y="6409943"/>
              <a:ext cx="8121650" cy="448309"/>
            </a:xfrm>
            <a:custGeom>
              <a:avLst/>
              <a:gdLst/>
              <a:ahLst/>
              <a:cxnLst/>
              <a:rect l="l" t="t" r="r" b="b"/>
              <a:pathLst>
                <a:path w="8121650" h="448309">
                  <a:moveTo>
                    <a:pt x="0" y="448055"/>
                  </a:moveTo>
                  <a:lnTo>
                    <a:pt x="8121396" y="448055"/>
                  </a:lnTo>
                  <a:lnTo>
                    <a:pt x="8121396" y="0"/>
                  </a:lnTo>
                  <a:lnTo>
                    <a:pt x="0" y="0"/>
                  </a:lnTo>
                  <a:lnTo>
                    <a:pt x="0" y="448055"/>
                  </a:lnTo>
                  <a:close/>
                </a:path>
              </a:pathLst>
            </a:custGeom>
            <a:solidFill>
              <a:srgbClr val="69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5508" y="6336791"/>
              <a:ext cx="387350" cy="521334"/>
            </a:xfrm>
            <a:custGeom>
              <a:avLst/>
              <a:gdLst/>
              <a:ahLst/>
              <a:cxnLst/>
              <a:rect l="l" t="t" r="r" b="b"/>
              <a:pathLst>
                <a:path w="387350" h="521334">
                  <a:moveTo>
                    <a:pt x="387095" y="0"/>
                  </a:moveTo>
                  <a:lnTo>
                    <a:pt x="0" y="0"/>
                  </a:lnTo>
                  <a:lnTo>
                    <a:pt x="0" y="521208"/>
                  </a:lnTo>
                  <a:lnTo>
                    <a:pt x="387095" y="521208"/>
                  </a:lnTo>
                  <a:lnTo>
                    <a:pt x="387095" y="0"/>
                  </a:lnTo>
                  <a:close/>
                </a:path>
              </a:pathLst>
            </a:custGeom>
            <a:solidFill>
              <a:srgbClr val="9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9516" y="6402050"/>
              <a:ext cx="258445" cy="328295"/>
            </a:xfrm>
            <a:custGeom>
              <a:avLst/>
              <a:gdLst/>
              <a:ahLst/>
              <a:cxnLst/>
              <a:rect l="l" t="t" r="r" b="b"/>
              <a:pathLst>
                <a:path w="258444" h="328295">
                  <a:moveTo>
                    <a:pt x="176323" y="327932"/>
                  </a:moveTo>
                  <a:lnTo>
                    <a:pt x="81783" y="327932"/>
                  </a:lnTo>
                  <a:lnTo>
                    <a:pt x="81783" y="296462"/>
                  </a:lnTo>
                  <a:lnTo>
                    <a:pt x="100541" y="296462"/>
                  </a:lnTo>
                  <a:lnTo>
                    <a:pt x="100541" y="258653"/>
                  </a:lnTo>
                  <a:lnTo>
                    <a:pt x="48269" y="258653"/>
                  </a:lnTo>
                  <a:lnTo>
                    <a:pt x="18757" y="228857"/>
                  </a:lnTo>
                  <a:lnTo>
                    <a:pt x="18757" y="69358"/>
                  </a:lnTo>
                  <a:lnTo>
                    <a:pt x="0" y="69358"/>
                  </a:lnTo>
                  <a:lnTo>
                    <a:pt x="0" y="44068"/>
                  </a:lnTo>
                  <a:lnTo>
                    <a:pt x="81783" y="44068"/>
                  </a:lnTo>
                  <a:lnTo>
                    <a:pt x="81783" y="69358"/>
                  </a:lnTo>
                  <a:lnTo>
                    <a:pt x="62776" y="69358"/>
                  </a:lnTo>
                  <a:lnTo>
                    <a:pt x="62776" y="208074"/>
                  </a:lnTo>
                  <a:lnTo>
                    <a:pt x="100541" y="208074"/>
                  </a:lnTo>
                  <a:lnTo>
                    <a:pt x="100541" y="25289"/>
                  </a:lnTo>
                  <a:lnTo>
                    <a:pt x="81783" y="25289"/>
                  </a:lnTo>
                  <a:lnTo>
                    <a:pt x="81783" y="0"/>
                  </a:lnTo>
                  <a:lnTo>
                    <a:pt x="176323" y="0"/>
                  </a:lnTo>
                  <a:lnTo>
                    <a:pt x="176323" y="25289"/>
                  </a:lnTo>
                  <a:lnTo>
                    <a:pt x="157314" y="25289"/>
                  </a:lnTo>
                  <a:lnTo>
                    <a:pt x="157314" y="208074"/>
                  </a:lnTo>
                  <a:lnTo>
                    <a:pt x="195080" y="208074"/>
                  </a:lnTo>
                  <a:lnTo>
                    <a:pt x="195080" y="69358"/>
                  </a:lnTo>
                  <a:lnTo>
                    <a:pt x="176323" y="69358"/>
                  </a:lnTo>
                  <a:lnTo>
                    <a:pt x="176323" y="44068"/>
                  </a:lnTo>
                  <a:lnTo>
                    <a:pt x="258106" y="44068"/>
                  </a:lnTo>
                  <a:lnTo>
                    <a:pt x="258106" y="69358"/>
                  </a:lnTo>
                  <a:lnTo>
                    <a:pt x="239099" y="69358"/>
                  </a:lnTo>
                  <a:lnTo>
                    <a:pt x="239099" y="228857"/>
                  </a:lnTo>
                  <a:lnTo>
                    <a:pt x="209586" y="258653"/>
                  </a:lnTo>
                  <a:lnTo>
                    <a:pt x="157314" y="258653"/>
                  </a:lnTo>
                  <a:lnTo>
                    <a:pt x="157314" y="296462"/>
                  </a:lnTo>
                  <a:lnTo>
                    <a:pt x="176323" y="296462"/>
                  </a:lnTo>
                  <a:lnTo>
                    <a:pt x="176323" y="327932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19243" y="5116067"/>
              <a:ext cx="2584703" cy="129692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81728" y="5659894"/>
              <a:ext cx="1039367" cy="72109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86043" y="5266943"/>
              <a:ext cx="35051" cy="11836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66487" y="5139931"/>
              <a:ext cx="2490596" cy="120295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666487" y="5139931"/>
              <a:ext cx="2491105" cy="1203325"/>
            </a:xfrm>
            <a:custGeom>
              <a:avLst/>
              <a:gdLst/>
              <a:ahLst/>
              <a:cxnLst/>
              <a:rect l="l" t="t" r="r" b="b"/>
              <a:pathLst>
                <a:path w="2491104" h="1203325">
                  <a:moveTo>
                    <a:pt x="0" y="53860"/>
                  </a:moveTo>
                  <a:lnTo>
                    <a:pt x="594741" y="53860"/>
                  </a:lnTo>
                  <a:lnTo>
                    <a:pt x="849630" y="53860"/>
                  </a:lnTo>
                  <a:lnTo>
                    <a:pt x="1019556" y="53860"/>
                  </a:lnTo>
                  <a:lnTo>
                    <a:pt x="1019556" y="245376"/>
                  </a:lnTo>
                  <a:lnTo>
                    <a:pt x="2490597" y="0"/>
                  </a:lnTo>
                  <a:lnTo>
                    <a:pt x="1019556" y="532650"/>
                  </a:lnTo>
                  <a:lnTo>
                    <a:pt x="1019556" y="1202956"/>
                  </a:lnTo>
                  <a:lnTo>
                    <a:pt x="849630" y="1202956"/>
                  </a:lnTo>
                  <a:lnTo>
                    <a:pt x="594741" y="1202956"/>
                  </a:lnTo>
                  <a:lnTo>
                    <a:pt x="0" y="1202956"/>
                  </a:lnTo>
                  <a:lnTo>
                    <a:pt x="0" y="532650"/>
                  </a:lnTo>
                  <a:lnTo>
                    <a:pt x="0" y="245376"/>
                  </a:lnTo>
                  <a:lnTo>
                    <a:pt x="0" y="5386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41781" y="1046225"/>
            <a:ext cx="3408045" cy="92392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29"/>
              </a:spcBef>
            </a:pPr>
            <a:r>
              <a:rPr sz="1800" spc="-130" dirty="0">
                <a:latin typeface="Arial"/>
                <a:cs typeface="Arial"/>
              </a:rPr>
              <a:t>Wow,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you’re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amazing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2207895">
              <a:lnSpc>
                <a:spcPct val="100000"/>
              </a:lnSpc>
            </a:pPr>
            <a:r>
              <a:rPr sz="1800" spc="-130" dirty="0">
                <a:latin typeface="Arial"/>
                <a:cs typeface="Arial"/>
              </a:rPr>
              <a:t>This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is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easy!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28950" y="2532126"/>
            <a:ext cx="4267200" cy="92392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35"/>
              </a:spcBef>
            </a:pPr>
            <a:r>
              <a:rPr sz="1800" spc="-170" dirty="0">
                <a:latin typeface="Arial"/>
                <a:cs typeface="Arial"/>
              </a:rPr>
              <a:t>Okay,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managed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cover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basics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2129790">
              <a:lnSpc>
                <a:spcPct val="100000"/>
              </a:lnSpc>
            </a:pPr>
            <a:r>
              <a:rPr sz="1800" spc="-55" dirty="0">
                <a:latin typeface="Arial"/>
                <a:cs typeface="Arial"/>
              </a:rPr>
              <a:t>I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found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what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I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needed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99609" y="4129278"/>
            <a:ext cx="4551045" cy="92392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34"/>
              </a:spcBef>
            </a:pPr>
            <a:r>
              <a:rPr sz="1800" spc="-10" dirty="0">
                <a:latin typeface="Arial"/>
                <a:cs typeface="Arial"/>
              </a:rPr>
              <a:t>Seriously?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565150">
              <a:lnSpc>
                <a:spcPct val="100000"/>
              </a:lnSpc>
            </a:pPr>
            <a:r>
              <a:rPr sz="1800" spc="-70" dirty="0">
                <a:latin typeface="Arial"/>
                <a:cs typeface="Arial"/>
              </a:rPr>
              <a:t>But</a:t>
            </a:r>
            <a:r>
              <a:rPr sz="1800" spc="-80" dirty="0">
                <a:latin typeface="Arial"/>
                <a:cs typeface="Arial"/>
              </a:rPr>
              <a:t> no,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we’re </a:t>
            </a:r>
            <a:r>
              <a:rPr sz="1800" dirty="0">
                <a:latin typeface="Arial"/>
                <a:cs typeface="Arial"/>
              </a:rPr>
              <a:t>not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going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fail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you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for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that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62589" y="295325"/>
            <a:ext cx="3033395" cy="864235"/>
          </a:xfrm>
          <a:custGeom>
            <a:avLst/>
            <a:gdLst/>
            <a:ahLst/>
            <a:cxnLst/>
            <a:rect l="l" t="t" r="r" b="b"/>
            <a:pathLst>
              <a:path w="3033395" h="864235">
                <a:moveTo>
                  <a:pt x="9410" y="14046"/>
                </a:moveTo>
                <a:lnTo>
                  <a:pt x="48925" y="14888"/>
                </a:lnTo>
                <a:lnTo>
                  <a:pt x="95494" y="17312"/>
                </a:lnTo>
                <a:lnTo>
                  <a:pt x="147367" y="20656"/>
                </a:lnTo>
                <a:lnTo>
                  <a:pt x="202794" y="24256"/>
                </a:lnTo>
                <a:lnTo>
                  <a:pt x="260028" y="27448"/>
                </a:lnTo>
                <a:lnTo>
                  <a:pt x="317319" y="29567"/>
                </a:lnTo>
                <a:lnTo>
                  <a:pt x="372918" y="29950"/>
                </a:lnTo>
                <a:lnTo>
                  <a:pt x="425077" y="27934"/>
                </a:lnTo>
                <a:lnTo>
                  <a:pt x="472045" y="22854"/>
                </a:lnTo>
                <a:lnTo>
                  <a:pt x="512076" y="14046"/>
                </a:lnTo>
                <a:lnTo>
                  <a:pt x="551383" y="5504"/>
                </a:lnTo>
                <a:lnTo>
                  <a:pt x="596370" y="1102"/>
                </a:lnTo>
                <a:lnTo>
                  <a:pt x="645570" y="0"/>
                </a:lnTo>
                <a:lnTo>
                  <a:pt x="697513" y="1356"/>
                </a:lnTo>
                <a:lnTo>
                  <a:pt x="750732" y="4331"/>
                </a:lnTo>
                <a:lnTo>
                  <a:pt x="803759" y="8082"/>
                </a:lnTo>
                <a:lnTo>
                  <a:pt x="855125" y="11771"/>
                </a:lnTo>
                <a:lnTo>
                  <a:pt x="903363" y="14554"/>
                </a:lnTo>
                <a:lnTo>
                  <a:pt x="947003" y="15593"/>
                </a:lnTo>
                <a:lnTo>
                  <a:pt x="984579" y="14046"/>
                </a:lnTo>
                <a:lnTo>
                  <a:pt x="1017675" y="12360"/>
                </a:lnTo>
                <a:lnTo>
                  <a:pt x="1054826" y="12619"/>
                </a:lnTo>
                <a:lnTo>
                  <a:pt x="1095705" y="14287"/>
                </a:lnTo>
                <a:lnTo>
                  <a:pt x="1139981" y="16828"/>
                </a:lnTo>
                <a:lnTo>
                  <a:pt x="1187325" y="19706"/>
                </a:lnTo>
                <a:lnTo>
                  <a:pt x="1237410" y="22385"/>
                </a:lnTo>
                <a:lnTo>
                  <a:pt x="1289905" y="24330"/>
                </a:lnTo>
                <a:lnTo>
                  <a:pt x="1344481" y="25004"/>
                </a:lnTo>
                <a:lnTo>
                  <a:pt x="1400809" y="23872"/>
                </a:lnTo>
                <a:lnTo>
                  <a:pt x="1458561" y="20398"/>
                </a:lnTo>
                <a:lnTo>
                  <a:pt x="1517408" y="14046"/>
                </a:lnTo>
                <a:lnTo>
                  <a:pt x="1576850" y="7753"/>
                </a:lnTo>
                <a:lnTo>
                  <a:pt x="1636246" y="4431"/>
                </a:lnTo>
                <a:lnTo>
                  <a:pt x="1695061" y="3510"/>
                </a:lnTo>
                <a:lnTo>
                  <a:pt x="1752759" y="4419"/>
                </a:lnTo>
                <a:lnTo>
                  <a:pt x="1808805" y="6587"/>
                </a:lnTo>
                <a:lnTo>
                  <a:pt x="1862663" y="9442"/>
                </a:lnTo>
                <a:lnTo>
                  <a:pt x="1913798" y="12414"/>
                </a:lnTo>
                <a:lnTo>
                  <a:pt x="1961674" y="14932"/>
                </a:lnTo>
                <a:lnTo>
                  <a:pt x="2005757" y="16423"/>
                </a:lnTo>
                <a:lnTo>
                  <a:pt x="2045510" y="16319"/>
                </a:lnTo>
                <a:lnTo>
                  <a:pt x="2080399" y="14046"/>
                </a:lnTo>
                <a:lnTo>
                  <a:pt x="2116808" y="11040"/>
                </a:lnTo>
                <a:lnTo>
                  <a:pt x="2155281" y="9600"/>
                </a:lnTo>
                <a:lnTo>
                  <a:pt x="2196198" y="9389"/>
                </a:lnTo>
                <a:lnTo>
                  <a:pt x="2239940" y="10070"/>
                </a:lnTo>
                <a:lnTo>
                  <a:pt x="2286888" y="11308"/>
                </a:lnTo>
                <a:lnTo>
                  <a:pt x="2337424" y="12764"/>
                </a:lnTo>
                <a:lnTo>
                  <a:pt x="2391928" y="14103"/>
                </a:lnTo>
                <a:lnTo>
                  <a:pt x="2450782" y="14987"/>
                </a:lnTo>
                <a:lnTo>
                  <a:pt x="2514367" y="15081"/>
                </a:lnTo>
                <a:lnTo>
                  <a:pt x="2583065" y="14046"/>
                </a:lnTo>
                <a:lnTo>
                  <a:pt x="2655781" y="13888"/>
                </a:lnTo>
                <a:lnTo>
                  <a:pt x="2716936" y="16451"/>
                </a:lnTo>
                <a:lnTo>
                  <a:pt x="2768959" y="20585"/>
                </a:lnTo>
                <a:lnTo>
                  <a:pt x="2814280" y="25142"/>
                </a:lnTo>
                <a:lnTo>
                  <a:pt x="2855329" y="28971"/>
                </a:lnTo>
                <a:lnTo>
                  <a:pt x="2894536" y="30926"/>
                </a:lnTo>
                <a:lnTo>
                  <a:pt x="2934332" y="29856"/>
                </a:lnTo>
                <a:lnTo>
                  <a:pt x="2977145" y="24612"/>
                </a:lnTo>
                <a:lnTo>
                  <a:pt x="3025406" y="14046"/>
                </a:lnTo>
                <a:lnTo>
                  <a:pt x="3024985" y="80667"/>
                </a:lnTo>
                <a:lnTo>
                  <a:pt x="3023129" y="140624"/>
                </a:lnTo>
                <a:lnTo>
                  <a:pt x="3020614" y="194715"/>
                </a:lnTo>
                <a:lnTo>
                  <a:pt x="3018219" y="243740"/>
                </a:lnTo>
                <a:lnTo>
                  <a:pt x="3016723" y="288495"/>
                </a:lnTo>
                <a:lnTo>
                  <a:pt x="3016903" y="329780"/>
                </a:lnTo>
                <a:lnTo>
                  <a:pt x="3019538" y="368392"/>
                </a:lnTo>
                <a:lnTo>
                  <a:pt x="3025406" y="405130"/>
                </a:lnTo>
                <a:lnTo>
                  <a:pt x="3030664" y="440985"/>
                </a:lnTo>
                <a:lnTo>
                  <a:pt x="3033101" y="483469"/>
                </a:lnTo>
                <a:lnTo>
                  <a:pt x="3033364" y="531150"/>
                </a:lnTo>
                <a:lnTo>
                  <a:pt x="3032097" y="582594"/>
                </a:lnTo>
                <a:lnTo>
                  <a:pt x="3029946" y="636371"/>
                </a:lnTo>
                <a:lnTo>
                  <a:pt x="3027556" y="691047"/>
                </a:lnTo>
                <a:lnTo>
                  <a:pt x="3025572" y="745191"/>
                </a:lnTo>
                <a:lnTo>
                  <a:pt x="3024640" y="797369"/>
                </a:lnTo>
                <a:lnTo>
                  <a:pt x="3025406" y="846150"/>
                </a:lnTo>
                <a:lnTo>
                  <a:pt x="2965971" y="846691"/>
                </a:lnTo>
                <a:lnTo>
                  <a:pt x="2907822" y="844622"/>
                </a:lnTo>
                <a:lnTo>
                  <a:pt x="2851264" y="840778"/>
                </a:lnTo>
                <a:lnTo>
                  <a:pt x="2796601" y="835993"/>
                </a:lnTo>
                <a:lnTo>
                  <a:pt x="2744137" y="831099"/>
                </a:lnTo>
                <a:lnTo>
                  <a:pt x="2694176" y="826930"/>
                </a:lnTo>
                <a:lnTo>
                  <a:pt x="2647023" y="824321"/>
                </a:lnTo>
                <a:lnTo>
                  <a:pt x="2602983" y="824105"/>
                </a:lnTo>
                <a:lnTo>
                  <a:pt x="2562358" y="827115"/>
                </a:lnTo>
                <a:lnTo>
                  <a:pt x="2525455" y="834186"/>
                </a:lnTo>
                <a:lnTo>
                  <a:pt x="2492577" y="846150"/>
                </a:lnTo>
                <a:lnTo>
                  <a:pt x="2458351" y="857506"/>
                </a:lnTo>
                <a:lnTo>
                  <a:pt x="2417942" y="862996"/>
                </a:lnTo>
                <a:lnTo>
                  <a:pt x="2372464" y="863818"/>
                </a:lnTo>
                <a:lnTo>
                  <a:pt x="2323031" y="861169"/>
                </a:lnTo>
                <a:lnTo>
                  <a:pt x="2270755" y="856250"/>
                </a:lnTo>
                <a:lnTo>
                  <a:pt x="2216749" y="850257"/>
                </a:lnTo>
                <a:lnTo>
                  <a:pt x="2162128" y="844391"/>
                </a:lnTo>
                <a:lnTo>
                  <a:pt x="2108004" y="839848"/>
                </a:lnTo>
                <a:lnTo>
                  <a:pt x="2055490" y="837828"/>
                </a:lnTo>
                <a:lnTo>
                  <a:pt x="2005701" y="839529"/>
                </a:lnTo>
                <a:lnTo>
                  <a:pt x="1959749" y="846150"/>
                </a:lnTo>
                <a:lnTo>
                  <a:pt x="1914312" y="853558"/>
                </a:lnTo>
                <a:lnTo>
                  <a:pt x="1865759" y="857306"/>
                </a:lnTo>
                <a:lnTo>
                  <a:pt x="1814746" y="858120"/>
                </a:lnTo>
                <a:lnTo>
                  <a:pt x="1761927" y="856726"/>
                </a:lnTo>
                <a:lnTo>
                  <a:pt x="1707960" y="853850"/>
                </a:lnTo>
                <a:lnTo>
                  <a:pt x="1653500" y="850220"/>
                </a:lnTo>
                <a:lnTo>
                  <a:pt x="1599203" y="846560"/>
                </a:lnTo>
                <a:lnTo>
                  <a:pt x="1545726" y="843596"/>
                </a:lnTo>
                <a:lnTo>
                  <a:pt x="1493724" y="842056"/>
                </a:lnTo>
                <a:lnTo>
                  <a:pt x="1443853" y="842666"/>
                </a:lnTo>
                <a:lnTo>
                  <a:pt x="1396770" y="846150"/>
                </a:lnTo>
                <a:lnTo>
                  <a:pt x="1350284" y="850368"/>
                </a:lnTo>
                <a:lnTo>
                  <a:pt x="1301964" y="852884"/>
                </a:lnTo>
                <a:lnTo>
                  <a:pt x="1252110" y="853984"/>
                </a:lnTo>
                <a:lnTo>
                  <a:pt x="1201018" y="853954"/>
                </a:lnTo>
                <a:lnTo>
                  <a:pt x="1148988" y="853081"/>
                </a:lnTo>
                <a:lnTo>
                  <a:pt x="1096317" y="851650"/>
                </a:lnTo>
                <a:lnTo>
                  <a:pt x="1043303" y="849948"/>
                </a:lnTo>
                <a:lnTo>
                  <a:pt x="990244" y="848261"/>
                </a:lnTo>
                <a:lnTo>
                  <a:pt x="937438" y="846875"/>
                </a:lnTo>
                <a:lnTo>
                  <a:pt x="885184" y="846076"/>
                </a:lnTo>
                <a:lnTo>
                  <a:pt x="833779" y="846150"/>
                </a:lnTo>
                <a:lnTo>
                  <a:pt x="800102" y="845838"/>
                </a:lnTo>
                <a:lnTo>
                  <a:pt x="728041" y="841755"/>
                </a:lnTo>
                <a:lnTo>
                  <a:pt x="689536" y="838494"/>
                </a:lnTo>
                <a:lnTo>
                  <a:pt x="649300" y="834762"/>
                </a:lnTo>
                <a:lnTo>
                  <a:pt x="607273" y="830813"/>
                </a:lnTo>
                <a:lnTo>
                  <a:pt x="563394" y="826903"/>
                </a:lnTo>
                <a:lnTo>
                  <a:pt x="517602" y="823288"/>
                </a:lnTo>
                <a:lnTo>
                  <a:pt x="469837" y="820223"/>
                </a:lnTo>
                <a:lnTo>
                  <a:pt x="420039" y="817963"/>
                </a:lnTo>
                <a:lnTo>
                  <a:pt x="368146" y="816764"/>
                </a:lnTo>
                <a:lnTo>
                  <a:pt x="314098" y="816881"/>
                </a:lnTo>
                <a:lnTo>
                  <a:pt x="257834" y="818569"/>
                </a:lnTo>
                <a:lnTo>
                  <a:pt x="199294" y="822085"/>
                </a:lnTo>
                <a:lnTo>
                  <a:pt x="138417" y="827684"/>
                </a:lnTo>
                <a:lnTo>
                  <a:pt x="75142" y="835620"/>
                </a:lnTo>
                <a:lnTo>
                  <a:pt x="9410" y="846150"/>
                </a:lnTo>
                <a:lnTo>
                  <a:pt x="2642" y="805355"/>
                </a:lnTo>
                <a:lnTo>
                  <a:pt x="0" y="762271"/>
                </a:lnTo>
                <a:lnTo>
                  <a:pt x="387" y="716589"/>
                </a:lnTo>
                <a:lnTo>
                  <a:pt x="2709" y="668001"/>
                </a:lnTo>
                <a:lnTo>
                  <a:pt x="5868" y="616198"/>
                </a:lnTo>
                <a:lnTo>
                  <a:pt x="8768" y="560872"/>
                </a:lnTo>
                <a:lnTo>
                  <a:pt x="10314" y="501714"/>
                </a:lnTo>
                <a:lnTo>
                  <a:pt x="9410" y="438417"/>
                </a:lnTo>
                <a:lnTo>
                  <a:pt x="7857" y="377668"/>
                </a:lnTo>
                <a:lnTo>
                  <a:pt x="7831" y="324551"/>
                </a:lnTo>
                <a:lnTo>
                  <a:pt x="8789" y="276351"/>
                </a:lnTo>
                <a:lnTo>
                  <a:pt x="10191" y="230351"/>
                </a:lnTo>
                <a:lnTo>
                  <a:pt x="11495" y="183836"/>
                </a:lnTo>
                <a:lnTo>
                  <a:pt x="12160" y="134091"/>
                </a:lnTo>
                <a:lnTo>
                  <a:pt x="11645" y="78400"/>
                </a:lnTo>
                <a:lnTo>
                  <a:pt x="9410" y="14046"/>
                </a:lnTo>
                <a:close/>
              </a:path>
            </a:pathLst>
          </a:custGeom>
          <a:ln w="762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650740" y="323062"/>
            <a:ext cx="24352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0" spc="-75" dirty="0">
                <a:solidFill>
                  <a:srgbClr val="000000"/>
                </a:solidFill>
                <a:latin typeface="Arial"/>
                <a:cs typeface="Arial"/>
              </a:rPr>
              <a:t>What</a:t>
            </a:r>
            <a:r>
              <a:rPr sz="2400" b="0" spc="-105" dirty="0">
                <a:solidFill>
                  <a:srgbClr val="000000"/>
                </a:solidFill>
                <a:latin typeface="Arial"/>
                <a:cs typeface="Arial"/>
              </a:rPr>
              <a:t> reviewers </a:t>
            </a:r>
            <a:r>
              <a:rPr sz="2400" b="0" spc="-100" dirty="0">
                <a:solidFill>
                  <a:srgbClr val="000000"/>
                </a:solidFill>
                <a:latin typeface="Arial"/>
                <a:cs typeface="Arial"/>
              </a:rPr>
              <a:t>are </a:t>
            </a:r>
            <a:r>
              <a:rPr sz="2400" b="0" spc="-30" dirty="0">
                <a:solidFill>
                  <a:srgbClr val="000000"/>
                </a:solidFill>
                <a:latin typeface="Arial"/>
                <a:cs typeface="Arial"/>
              </a:rPr>
              <a:t>thinking….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85" dirty="0"/>
              <a:t>IUPUI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848849" y="5329148"/>
            <a:ext cx="6534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939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maybe 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F111E24F-4A7E-98B1-4001-D8837F1C7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892" y="472005"/>
            <a:ext cx="6802482" cy="1143000"/>
          </a:xfrm>
        </p:spPr>
        <p:txBody>
          <a:bodyPr/>
          <a:lstStyle/>
          <a:p>
            <a:pPr algn="ctr"/>
            <a:r>
              <a:rPr lang="en-US" dirty="0"/>
              <a:t>Get across the finish line!</a:t>
            </a:r>
          </a:p>
        </p:txBody>
      </p:sp>
      <p:pic>
        <p:nvPicPr>
          <p:cNvPr id="14" name="Picture Placeholder 13" descr="A group of people in a canoe&#10;&#10;Description automatically generated">
            <a:extLst>
              <a:ext uri="{FF2B5EF4-FFF2-40B4-BE49-F238E27FC236}">
                <a16:creationId xmlns:a16="http://schemas.microsoft.com/office/drawing/2014/main" id="{2DB66766-DC47-5558-8D8B-3BFFE74F0F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6682" r="1805" b="-2"/>
          <a:stretch/>
        </p:blipFill>
        <p:spPr>
          <a:xfrm>
            <a:off x="85373" y="1835343"/>
            <a:ext cx="4253220" cy="3630148"/>
          </a:xfrm>
          <a:noFill/>
        </p:spPr>
      </p:pic>
      <p:pic>
        <p:nvPicPr>
          <p:cNvPr id="10" name="Picture 9" descr="Two men in a canoe&#10;&#10;Description automatically generated">
            <a:extLst>
              <a:ext uri="{FF2B5EF4-FFF2-40B4-BE49-F238E27FC236}">
                <a16:creationId xmlns:a16="http://schemas.microsoft.com/office/drawing/2014/main" id="{EB8BEDF2-8909-8ADA-F733-46825B5D92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60" r="13945" b="8122"/>
          <a:stretch/>
        </p:blipFill>
        <p:spPr>
          <a:xfrm flipH="1">
            <a:off x="4563133" y="1835343"/>
            <a:ext cx="4486627" cy="3630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34380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C6DA18B-ED20-53CE-A9F6-C9A620AED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0F1B88-D6FF-53B2-0B6F-690B60148C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521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660A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830067"/>
            <a:ext cx="149860" cy="1198245"/>
          </a:xfrm>
          <a:custGeom>
            <a:avLst/>
            <a:gdLst/>
            <a:ahLst/>
            <a:cxnLst/>
            <a:rect l="l" t="t" r="r" b="b"/>
            <a:pathLst>
              <a:path w="149860" h="1198245">
                <a:moveTo>
                  <a:pt x="149352" y="0"/>
                </a:moveTo>
                <a:lnTo>
                  <a:pt x="0" y="0"/>
                </a:lnTo>
                <a:lnTo>
                  <a:pt x="0" y="1197863"/>
                </a:lnTo>
                <a:lnTo>
                  <a:pt x="149352" y="1197863"/>
                </a:lnTo>
                <a:lnTo>
                  <a:pt x="149352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9225" y="1938455"/>
            <a:ext cx="21164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05" dirty="0">
                <a:solidFill>
                  <a:srgbClr val="FFFFFF"/>
                </a:solidFill>
              </a:rPr>
              <a:t>Side</a:t>
            </a:r>
            <a:r>
              <a:rPr sz="4400" spc="-229" dirty="0">
                <a:solidFill>
                  <a:srgbClr val="FFFFFF"/>
                </a:solidFill>
              </a:rPr>
              <a:t> </a:t>
            </a:r>
            <a:r>
              <a:rPr sz="4400" spc="-150" dirty="0">
                <a:solidFill>
                  <a:srgbClr val="FFFFFF"/>
                </a:solidFill>
              </a:rPr>
              <a:t>trip: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699225" y="2616635"/>
            <a:ext cx="6503034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45" dirty="0">
                <a:solidFill>
                  <a:srgbClr val="FFFFFF"/>
                </a:solidFill>
                <a:latin typeface="Arial"/>
                <a:cs typeface="Arial"/>
              </a:rPr>
              <a:t>Help</a:t>
            </a:r>
            <a:r>
              <a:rPr sz="36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26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3600" b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254" dirty="0">
                <a:solidFill>
                  <a:srgbClr val="FFFFFF"/>
                </a:solidFill>
                <a:latin typeface="Arial"/>
                <a:cs typeface="Arial"/>
              </a:rPr>
              <a:t>chair</a:t>
            </a:r>
            <a:r>
              <a:rPr sz="3600" b="1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Arial"/>
                <a:cs typeface="Arial"/>
              </a:rPr>
              <a:t>with:</a:t>
            </a:r>
            <a:endParaRPr sz="3600">
              <a:latin typeface="Arial"/>
              <a:cs typeface="Arial"/>
            </a:endParaRPr>
          </a:p>
          <a:p>
            <a:pPr marL="469265" marR="5080">
              <a:lnSpc>
                <a:spcPct val="100000"/>
              </a:lnSpc>
            </a:pPr>
            <a:r>
              <a:rPr sz="3600" b="1" spc="-200" dirty="0">
                <a:solidFill>
                  <a:srgbClr val="FFFFFF"/>
                </a:solidFill>
                <a:latin typeface="Arial"/>
                <a:cs typeface="Arial"/>
              </a:rPr>
              <a:t>Identifing</a:t>
            </a:r>
            <a:r>
              <a:rPr sz="3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210" dirty="0">
                <a:solidFill>
                  <a:srgbClr val="FFFFFF"/>
                </a:solidFill>
                <a:latin typeface="Arial"/>
                <a:cs typeface="Arial"/>
              </a:rPr>
              <a:t>external</a:t>
            </a:r>
            <a:r>
              <a:rPr sz="3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110" dirty="0">
                <a:solidFill>
                  <a:srgbClr val="FFFFFF"/>
                </a:solidFill>
                <a:latin typeface="Arial"/>
                <a:cs typeface="Arial"/>
              </a:rPr>
              <a:t>reviewers </a:t>
            </a:r>
            <a:r>
              <a:rPr sz="3600" b="1" spc="-430" dirty="0">
                <a:solidFill>
                  <a:srgbClr val="FFFFFF"/>
                </a:solidFill>
                <a:latin typeface="Arial"/>
                <a:cs typeface="Arial"/>
              </a:rPr>
              <a:t>Assessing</a:t>
            </a:r>
            <a:r>
              <a:rPr sz="3600" b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260" dirty="0">
                <a:solidFill>
                  <a:srgbClr val="FFFFFF"/>
                </a:solidFill>
                <a:latin typeface="Arial"/>
                <a:cs typeface="Arial"/>
              </a:rPr>
              <a:t>dissemination</a:t>
            </a:r>
            <a:r>
              <a:rPr sz="36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165" dirty="0">
                <a:solidFill>
                  <a:srgbClr val="FFFFFF"/>
                </a:solidFill>
                <a:latin typeface="Arial"/>
                <a:cs typeface="Arial"/>
              </a:rPr>
              <a:t>outlets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56226" y="5193029"/>
            <a:ext cx="3450590" cy="452688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70"/>
              </a:spcBef>
            </a:pPr>
            <a:r>
              <a:rPr sz="2800" dirty="0"/>
              <a:t>Very school-specific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Defining the dossier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0706" y="612290"/>
            <a:ext cx="3810289" cy="14385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dossier presents a clear case, with convincing evidence, for your promotion and / or tenure.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706" y="2029374"/>
            <a:ext cx="3933825" cy="3714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0027" y="2029374"/>
            <a:ext cx="3820885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Your Dossier = Your CASE</a:t>
            </a:r>
          </a:p>
          <a:p>
            <a:pPr algn="ctr"/>
            <a:endParaRPr lang="en-US" dirty="0"/>
          </a:p>
          <a:p>
            <a:r>
              <a:rPr lang="en-US" b="1" dirty="0"/>
              <a:t>List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CV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b="1" dirty="0">
                <a:sym typeface="Wingdings" panose="05000000000000000000" pitchFamily="2" charset="2"/>
              </a:rPr>
              <a:t>Argument</a:t>
            </a:r>
            <a:r>
              <a:rPr lang="en-US" dirty="0">
                <a:sym typeface="Wingdings" panose="05000000000000000000" pitchFamily="2" charset="2"/>
              </a:rPr>
              <a:t> Candidate statement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b="1" dirty="0">
                <a:sym typeface="Wingdings" panose="05000000000000000000" pitchFamily="2" charset="2"/>
              </a:rPr>
              <a:t>Substantiation </a:t>
            </a:r>
            <a:r>
              <a:rPr lang="en-US" dirty="0">
                <a:sym typeface="Wingdings" panose="05000000000000000000" pitchFamily="2" charset="2"/>
              </a:rPr>
              <a:t>(documentation and details)  main dossier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b="1" dirty="0">
                <a:sym typeface="Wingdings" panose="05000000000000000000" pitchFamily="2" charset="2"/>
              </a:rPr>
              <a:t>Raw materials </a:t>
            </a:r>
            <a:r>
              <a:rPr lang="en-US" dirty="0">
                <a:sym typeface="Wingdings" panose="05000000000000000000" pitchFamily="2" charset="2"/>
              </a:rPr>
              <a:t> appendices</a:t>
            </a:r>
          </a:p>
          <a:p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36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5508" y="3939794"/>
            <a:ext cx="8522335" cy="2918460"/>
            <a:chOff x="635508" y="3939794"/>
            <a:chExt cx="8522335" cy="29184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04075" y="4274820"/>
              <a:ext cx="2439923" cy="234695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657593" y="3952494"/>
              <a:ext cx="2486660" cy="923925"/>
            </a:xfrm>
            <a:custGeom>
              <a:avLst/>
              <a:gdLst/>
              <a:ahLst/>
              <a:cxnLst/>
              <a:rect l="l" t="t" r="r" b="b"/>
              <a:pathLst>
                <a:path w="2486659" h="923925">
                  <a:moveTo>
                    <a:pt x="2486405" y="0"/>
                  </a:moveTo>
                  <a:lnTo>
                    <a:pt x="0" y="0"/>
                  </a:lnTo>
                  <a:lnTo>
                    <a:pt x="0" y="923543"/>
                  </a:lnTo>
                  <a:lnTo>
                    <a:pt x="2486405" y="923543"/>
                  </a:lnTo>
                  <a:lnTo>
                    <a:pt x="2486405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57593" y="3952494"/>
              <a:ext cx="2487295" cy="923925"/>
            </a:xfrm>
            <a:custGeom>
              <a:avLst/>
              <a:gdLst/>
              <a:ahLst/>
              <a:cxnLst/>
              <a:rect l="l" t="t" r="r" b="b"/>
              <a:pathLst>
                <a:path w="2487295" h="923925">
                  <a:moveTo>
                    <a:pt x="0" y="0"/>
                  </a:moveTo>
                  <a:lnTo>
                    <a:pt x="2487168" y="0"/>
                  </a:lnTo>
                  <a:lnTo>
                    <a:pt x="2487168" y="923543"/>
                  </a:lnTo>
                  <a:lnTo>
                    <a:pt x="0" y="923543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B38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97563" y="1164685"/>
            <a:ext cx="736681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5" dirty="0"/>
              <a:t>Materials</a:t>
            </a:r>
            <a:r>
              <a:rPr spc="-175" dirty="0"/>
              <a:t> </a:t>
            </a:r>
            <a:r>
              <a:rPr spc="-150" dirty="0"/>
              <a:t>for</a:t>
            </a:r>
            <a:r>
              <a:rPr spc="-140" dirty="0"/>
              <a:t> </a:t>
            </a:r>
            <a:r>
              <a:rPr spc="-180" dirty="0"/>
              <a:t>external</a:t>
            </a:r>
            <a:r>
              <a:rPr spc="-155" dirty="0"/>
              <a:t> </a:t>
            </a:r>
            <a:r>
              <a:rPr spc="-180" dirty="0"/>
              <a:t>reviewers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85" dirty="0"/>
              <a:t>IUPUI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97564" y="1989405"/>
            <a:ext cx="7586316" cy="29931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54990" algn="l"/>
                <a:tab pos="4996180" algn="l"/>
              </a:tabLst>
            </a:pPr>
            <a:r>
              <a:rPr sz="2400" dirty="0"/>
              <a:t>CV:	either IUPUI or disciplinary format:	ask your school Candidate statement</a:t>
            </a:r>
          </a:p>
          <a:p>
            <a:pPr marL="12700">
              <a:lnSpc>
                <a:spcPct val="100000"/>
              </a:lnSpc>
            </a:pPr>
            <a:r>
              <a:rPr sz="2400" dirty="0"/>
              <a:t>Materials to support their evaluation</a:t>
            </a:r>
            <a:endParaRPr lang="en-US" sz="2400" dirty="0"/>
          </a:p>
          <a:p>
            <a:pPr marL="12700">
              <a:lnSpc>
                <a:spcPct val="100000"/>
              </a:lnSpc>
            </a:pPr>
            <a:endParaRPr lang="en-US" sz="2400" dirty="0"/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dirty="0"/>
              <a:t>Chair will handle: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dirty="0"/>
              <a:t>	Conflict of interest statement 	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dirty="0"/>
              <a:t>	Documenting receipt of information</a:t>
            </a:r>
          </a:p>
          <a:p>
            <a:pPr marL="12700">
              <a:lnSpc>
                <a:spcPct val="100000"/>
              </a:lnSpc>
            </a:pPr>
            <a:endParaRPr sz="2400" dirty="0"/>
          </a:p>
        </p:txBody>
      </p:sp>
      <p:sp>
        <p:nvSpPr>
          <p:cNvPr id="9" name="object 9"/>
          <p:cNvSpPr txBox="1"/>
          <p:nvPr/>
        </p:nvSpPr>
        <p:spPr>
          <a:xfrm>
            <a:off x="6670293" y="3969331"/>
            <a:ext cx="24739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283845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Don’t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anybody 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about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review!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64173" y="761"/>
            <a:ext cx="2990215" cy="64643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34"/>
              </a:spcBef>
            </a:pPr>
            <a:r>
              <a:rPr sz="1800" spc="-114" dirty="0">
                <a:latin typeface="Arial"/>
                <a:cs typeface="Arial"/>
              </a:rPr>
              <a:t>Spring</a:t>
            </a:r>
            <a:r>
              <a:rPr sz="1800" spc="-60" dirty="0">
                <a:latin typeface="Arial"/>
                <a:cs typeface="Arial"/>
              </a:rPr>
              <a:t> before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review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year</a:t>
            </a:r>
            <a:endParaRPr sz="1800">
              <a:latin typeface="Arial"/>
              <a:cs typeface="Arial"/>
            </a:endParaRPr>
          </a:p>
          <a:p>
            <a:pPr marL="857885">
              <a:lnSpc>
                <a:spcPct val="100000"/>
              </a:lnSpc>
            </a:pPr>
            <a:r>
              <a:rPr sz="1800" spc="-65" dirty="0">
                <a:latin typeface="Arial"/>
                <a:cs typeface="Arial"/>
              </a:rPr>
              <a:t>IUSM: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earlier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530027" y="1078594"/>
            <a:ext cx="800439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Assessing dissemination outlets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F16FF2-8E2A-7C80-EFD0-188CE78BC7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C07E29-55DB-6E6E-28CD-55CF742D5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00"/>
              </a:spcBef>
              <a:buNone/>
            </a:pPr>
            <a:r>
              <a:rPr lang="en-US" spc="-80" dirty="0">
                <a:latin typeface="Arial"/>
              </a:rPr>
              <a:t>Responsibility</a:t>
            </a:r>
            <a:r>
              <a:rPr lang="en-US" spc="-65" dirty="0">
                <a:latin typeface="Arial"/>
              </a:rPr>
              <a:t> </a:t>
            </a:r>
            <a:r>
              <a:rPr lang="en-US" dirty="0">
                <a:latin typeface="Arial"/>
              </a:rPr>
              <a:t>of</a:t>
            </a:r>
            <a:r>
              <a:rPr lang="en-US" spc="-85" dirty="0">
                <a:latin typeface="Arial"/>
              </a:rPr>
              <a:t> </a:t>
            </a:r>
            <a:r>
              <a:rPr lang="en-US" spc="-30" dirty="0">
                <a:latin typeface="Arial"/>
              </a:rPr>
              <a:t>the</a:t>
            </a:r>
            <a:r>
              <a:rPr lang="en-US" spc="-80" dirty="0">
                <a:latin typeface="Arial"/>
              </a:rPr>
              <a:t> </a:t>
            </a:r>
            <a:r>
              <a:rPr lang="en-US" spc="-20" dirty="0">
                <a:solidFill>
                  <a:srgbClr val="C00000"/>
                </a:solidFill>
                <a:latin typeface="Arial"/>
              </a:rPr>
              <a:t>chair</a:t>
            </a:r>
            <a:endParaRPr lang="en-US" dirty="0">
              <a:latin typeface="Arial"/>
            </a:endParaRPr>
          </a:p>
          <a:p>
            <a:pPr>
              <a:spcBef>
                <a:spcPts val="30"/>
              </a:spcBef>
            </a:pPr>
            <a:endParaRPr lang="en-US" sz="1850" dirty="0">
              <a:latin typeface="Arial"/>
            </a:endParaRPr>
          </a:p>
          <a:p>
            <a:pPr marL="0" indent="0">
              <a:buNone/>
            </a:pPr>
            <a:r>
              <a:rPr lang="en-US" spc="-10" dirty="0">
                <a:latin typeface="Arial"/>
              </a:rPr>
              <a:t>Candidates:</a:t>
            </a:r>
            <a:endParaRPr lang="en-US" dirty="0">
              <a:latin typeface="Arial"/>
            </a:endParaRPr>
          </a:p>
          <a:p>
            <a:pPr marL="299085" indent="-287020">
              <a:buClr>
                <a:srgbClr val="7E7E7E"/>
              </a:buClr>
              <a:buChar char="•"/>
              <a:tabLst>
                <a:tab pos="299085" algn="l"/>
                <a:tab pos="299720" algn="l"/>
              </a:tabLst>
            </a:pPr>
            <a:r>
              <a:rPr lang="en-US" spc="-155" dirty="0">
                <a:latin typeface="Arial"/>
              </a:rPr>
              <a:t>Keep</a:t>
            </a:r>
            <a:r>
              <a:rPr lang="en-US" spc="-70" dirty="0">
                <a:latin typeface="Arial"/>
              </a:rPr>
              <a:t> </a:t>
            </a:r>
            <a:r>
              <a:rPr lang="en-US" spc="-65" dirty="0">
                <a:latin typeface="Arial"/>
              </a:rPr>
              <a:t>chair</a:t>
            </a:r>
            <a:r>
              <a:rPr lang="en-US" spc="-70" dirty="0">
                <a:latin typeface="Arial"/>
              </a:rPr>
              <a:t> </a:t>
            </a:r>
            <a:r>
              <a:rPr lang="en-US" spc="-45" dirty="0">
                <a:latin typeface="Arial"/>
              </a:rPr>
              <a:t>informed</a:t>
            </a:r>
            <a:r>
              <a:rPr lang="en-US" spc="-70" dirty="0">
                <a:latin typeface="Arial"/>
              </a:rPr>
              <a:t> </a:t>
            </a:r>
            <a:r>
              <a:rPr lang="en-US" spc="-90" dirty="0">
                <a:latin typeface="Arial"/>
              </a:rPr>
              <a:t>year</a:t>
            </a:r>
            <a:r>
              <a:rPr lang="en-US" spc="-70" dirty="0">
                <a:latin typeface="Arial"/>
              </a:rPr>
              <a:t> </a:t>
            </a:r>
            <a:r>
              <a:rPr lang="en-US" spc="-90" dirty="0">
                <a:latin typeface="Arial"/>
              </a:rPr>
              <a:t>by</a:t>
            </a:r>
            <a:r>
              <a:rPr lang="en-US" spc="-85" dirty="0">
                <a:latin typeface="Arial"/>
              </a:rPr>
              <a:t> year </a:t>
            </a:r>
            <a:r>
              <a:rPr lang="en-US" dirty="0">
                <a:latin typeface="Arial"/>
              </a:rPr>
              <a:t>of</a:t>
            </a:r>
            <a:r>
              <a:rPr lang="en-US" spc="-70" dirty="0">
                <a:latin typeface="Arial"/>
              </a:rPr>
              <a:t> </a:t>
            </a:r>
            <a:r>
              <a:rPr lang="en-US" i="1" spc="-90" dirty="0">
                <a:latin typeface="Arial"/>
              </a:rPr>
              <a:t>why</a:t>
            </a:r>
            <a:r>
              <a:rPr lang="en-US" i="1" spc="-75" dirty="0">
                <a:latin typeface="Arial"/>
              </a:rPr>
              <a:t> </a:t>
            </a:r>
            <a:r>
              <a:rPr lang="en-US" spc="-90" dirty="0">
                <a:latin typeface="Arial"/>
              </a:rPr>
              <a:t>you</a:t>
            </a:r>
            <a:r>
              <a:rPr lang="en-US" spc="-70" dirty="0">
                <a:latin typeface="Arial"/>
              </a:rPr>
              <a:t> </a:t>
            </a:r>
            <a:r>
              <a:rPr lang="en-US" spc="-90" dirty="0">
                <a:latin typeface="Arial"/>
              </a:rPr>
              <a:t>are</a:t>
            </a:r>
            <a:r>
              <a:rPr lang="en-US" spc="-75" dirty="0">
                <a:latin typeface="Arial"/>
              </a:rPr>
              <a:t> </a:t>
            </a:r>
            <a:r>
              <a:rPr lang="en-US" spc="-35" dirty="0">
                <a:latin typeface="Arial"/>
              </a:rPr>
              <a:t>publishing/</a:t>
            </a:r>
            <a:r>
              <a:rPr lang="en-US" spc="-50" dirty="0">
                <a:latin typeface="Arial"/>
              </a:rPr>
              <a:t> </a:t>
            </a:r>
            <a:r>
              <a:rPr lang="en-US" spc="-10" dirty="0">
                <a:latin typeface="Arial"/>
              </a:rPr>
              <a:t>disseminating</a:t>
            </a:r>
            <a:r>
              <a:rPr lang="en-US" dirty="0">
                <a:latin typeface="Arial"/>
              </a:rPr>
              <a:t> </a:t>
            </a:r>
            <a:r>
              <a:rPr lang="en-US" i="1" spc="-10" dirty="0">
                <a:latin typeface="Arial"/>
              </a:rPr>
              <a:t>where</a:t>
            </a:r>
            <a:endParaRPr lang="en-US" dirty="0">
              <a:latin typeface="Arial"/>
            </a:endParaRPr>
          </a:p>
          <a:p>
            <a:pPr marL="299085" marR="650875" indent="-287020">
              <a:buClr>
                <a:srgbClr val="7E7E7E"/>
              </a:buClr>
              <a:buChar char="•"/>
              <a:tabLst>
                <a:tab pos="299085" algn="l"/>
                <a:tab pos="299720" algn="l"/>
              </a:tabLst>
            </a:pPr>
            <a:r>
              <a:rPr lang="en-US" spc="-100" dirty="0">
                <a:latin typeface="Arial"/>
              </a:rPr>
              <a:t>Explain</a:t>
            </a:r>
            <a:r>
              <a:rPr lang="en-US" spc="-65" dirty="0">
                <a:latin typeface="Arial"/>
              </a:rPr>
              <a:t> </a:t>
            </a:r>
            <a:r>
              <a:rPr lang="en-US" spc="-75" dirty="0">
                <a:latin typeface="Arial"/>
              </a:rPr>
              <a:t>when</a:t>
            </a:r>
            <a:r>
              <a:rPr lang="en-US" spc="-65" dirty="0">
                <a:latin typeface="Arial"/>
              </a:rPr>
              <a:t> </a:t>
            </a:r>
            <a:r>
              <a:rPr lang="en-US" spc="-90" dirty="0">
                <a:latin typeface="Arial"/>
              </a:rPr>
              <a:t>you</a:t>
            </a:r>
            <a:r>
              <a:rPr lang="en-US" spc="-65" dirty="0">
                <a:latin typeface="Arial"/>
              </a:rPr>
              <a:t> </a:t>
            </a:r>
            <a:r>
              <a:rPr lang="en-US" spc="-90" dirty="0">
                <a:latin typeface="Arial"/>
              </a:rPr>
              <a:t>are</a:t>
            </a:r>
            <a:r>
              <a:rPr lang="en-US" spc="-70" dirty="0">
                <a:latin typeface="Arial"/>
              </a:rPr>
              <a:t> </a:t>
            </a:r>
            <a:r>
              <a:rPr lang="en-US" spc="-95" dirty="0">
                <a:latin typeface="Arial"/>
              </a:rPr>
              <a:t>using</a:t>
            </a:r>
            <a:r>
              <a:rPr lang="en-US" spc="-75" dirty="0">
                <a:latin typeface="Arial"/>
              </a:rPr>
              <a:t> </a:t>
            </a:r>
            <a:r>
              <a:rPr lang="en-US" spc="-150" dirty="0">
                <a:latin typeface="Arial"/>
              </a:rPr>
              <a:t>a</a:t>
            </a:r>
            <a:r>
              <a:rPr lang="en-US" spc="-75" dirty="0">
                <a:latin typeface="Arial"/>
              </a:rPr>
              <a:t> new</a:t>
            </a:r>
            <a:r>
              <a:rPr lang="en-US" spc="-70" dirty="0">
                <a:latin typeface="Arial"/>
              </a:rPr>
              <a:t> </a:t>
            </a:r>
            <a:r>
              <a:rPr lang="en-US" spc="-10" dirty="0">
                <a:latin typeface="Arial"/>
              </a:rPr>
              <a:t>or</a:t>
            </a:r>
            <a:r>
              <a:rPr lang="en-US" spc="-65" dirty="0">
                <a:latin typeface="Arial"/>
              </a:rPr>
              <a:t> </a:t>
            </a:r>
            <a:r>
              <a:rPr lang="en-US" spc="-75" dirty="0">
                <a:latin typeface="Arial"/>
              </a:rPr>
              <a:t>unusually</a:t>
            </a:r>
            <a:r>
              <a:rPr lang="en-US" spc="-65" dirty="0">
                <a:latin typeface="Arial"/>
              </a:rPr>
              <a:t> </a:t>
            </a:r>
            <a:r>
              <a:rPr lang="en-US" spc="-95" dirty="0">
                <a:latin typeface="Arial"/>
              </a:rPr>
              <a:t>focused</a:t>
            </a:r>
            <a:r>
              <a:rPr lang="en-US" spc="-75" dirty="0">
                <a:latin typeface="Arial"/>
              </a:rPr>
              <a:t> </a:t>
            </a:r>
            <a:r>
              <a:rPr lang="en-US" spc="-90" dirty="0">
                <a:latin typeface="Arial"/>
              </a:rPr>
              <a:t>venue</a:t>
            </a:r>
            <a:r>
              <a:rPr lang="en-US" spc="-75" dirty="0">
                <a:latin typeface="Arial"/>
              </a:rPr>
              <a:t> </a:t>
            </a:r>
            <a:r>
              <a:rPr lang="en-US" spc="-80" dirty="0">
                <a:latin typeface="Arial"/>
              </a:rPr>
              <a:t>(why</a:t>
            </a:r>
            <a:r>
              <a:rPr lang="en-US" spc="-50" dirty="0">
                <a:latin typeface="Arial"/>
              </a:rPr>
              <a:t> </a:t>
            </a:r>
            <a:r>
              <a:rPr lang="en-US" spc="-105" dirty="0">
                <a:latin typeface="Arial"/>
              </a:rPr>
              <a:t>is</a:t>
            </a:r>
            <a:r>
              <a:rPr lang="en-US" spc="-75" dirty="0">
                <a:latin typeface="Arial"/>
              </a:rPr>
              <a:t> </a:t>
            </a:r>
            <a:r>
              <a:rPr lang="en-US" spc="25" dirty="0">
                <a:latin typeface="Arial"/>
              </a:rPr>
              <a:t>it </a:t>
            </a:r>
            <a:r>
              <a:rPr lang="en-US" spc="-55" dirty="0">
                <a:latin typeface="Arial"/>
              </a:rPr>
              <a:t>appropriate</a:t>
            </a:r>
            <a:r>
              <a:rPr lang="en-US" spc="-65" dirty="0">
                <a:latin typeface="Arial"/>
              </a:rPr>
              <a:t> </a:t>
            </a:r>
            <a:r>
              <a:rPr lang="en-US" spc="-10" dirty="0">
                <a:latin typeface="Arial"/>
              </a:rPr>
              <a:t>for</a:t>
            </a:r>
            <a:r>
              <a:rPr lang="en-US" spc="-80" dirty="0">
                <a:latin typeface="Arial"/>
              </a:rPr>
              <a:t> </a:t>
            </a:r>
            <a:r>
              <a:rPr lang="en-US" spc="-60" dirty="0">
                <a:latin typeface="Arial"/>
              </a:rPr>
              <a:t>your</a:t>
            </a:r>
            <a:r>
              <a:rPr lang="en-US" spc="-70" dirty="0">
                <a:latin typeface="Arial"/>
              </a:rPr>
              <a:t> </a:t>
            </a:r>
            <a:r>
              <a:rPr lang="en-US" spc="-40" dirty="0">
                <a:latin typeface="Arial"/>
              </a:rPr>
              <a:t>particular</a:t>
            </a:r>
            <a:r>
              <a:rPr lang="en-US" spc="-55" dirty="0">
                <a:latin typeface="Arial"/>
              </a:rPr>
              <a:t> </a:t>
            </a:r>
            <a:r>
              <a:rPr lang="en-US" spc="-10" dirty="0">
                <a:latin typeface="Arial"/>
              </a:rPr>
              <a:t>work?)</a:t>
            </a:r>
            <a:endParaRPr lang="en-US" dirty="0">
              <a:latin typeface="Arial"/>
            </a:endParaRPr>
          </a:p>
          <a:p>
            <a:pPr>
              <a:spcBef>
                <a:spcPts val="35"/>
              </a:spcBef>
              <a:buClr>
                <a:srgbClr val="7E7E7E"/>
              </a:buClr>
              <a:buFont typeface="Arial"/>
              <a:buChar char="•"/>
            </a:pPr>
            <a:endParaRPr lang="en-US" sz="1850" dirty="0">
              <a:latin typeface="Arial"/>
            </a:endParaRPr>
          </a:p>
          <a:p>
            <a:pPr marL="299085" marR="5080" indent="-287020">
              <a:buClr>
                <a:srgbClr val="7E7E7E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i="1" dirty="0">
                <a:latin typeface="Arial"/>
              </a:rPr>
              <a:t>If</a:t>
            </a:r>
            <a:r>
              <a:rPr lang="en-US" i="1" spc="-90" dirty="0">
                <a:latin typeface="Arial"/>
              </a:rPr>
              <a:t> </a:t>
            </a:r>
            <a:r>
              <a:rPr lang="en-US" i="1" spc="-65" dirty="0">
                <a:latin typeface="Arial"/>
              </a:rPr>
              <a:t>your</a:t>
            </a:r>
            <a:r>
              <a:rPr lang="en-US" i="1" spc="-95" dirty="0">
                <a:latin typeface="Arial"/>
              </a:rPr>
              <a:t> </a:t>
            </a:r>
            <a:r>
              <a:rPr lang="en-US" i="1" spc="-75" dirty="0">
                <a:latin typeface="Arial"/>
              </a:rPr>
              <a:t>discipline</a:t>
            </a:r>
            <a:r>
              <a:rPr lang="en-US" i="1" spc="-50" dirty="0">
                <a:latin typeface="Arial"/>
              </a:rPr>
              <a:t> </a:t>
            </a:r>
            <a:r>
              <a:rPr lang="en-US" i="1" spc="-40" dirty="0">
                <a:latin typeface="Arial"/>
              </a:rPr>
              <a:t>or</a:t>
            </a:r>
            <a:r>
              <a:rPr lang="en-US" i="1" spc="-95" dirty="0">
                <a:latin typeface="Arial"/>
              </a:rPr>
              <a:t> </a:t>
            </a:r>
            <a:r>
              <a:rPr lang="en-US" i="1" spc="-10" dirty="0">
                <a:latin typeface="Arial"/>
              </a:rPr>
              <a:t>unit</a:t>
            </a:r>
            <a:r>
              <a:rPr lang="en-US" i="1" spc="-80" dirty="0">
                <a:latin typeface="Arial"/>
              </a:rPr>
              <a:t> </a:t>
            </a:r>
            <a:r>
              <a:rPr lang="en-US" i="1" spc="-135" dirty="0">
                <a:latin typeface="Arial"/>
              </a:rPr>
              <a:t>has</a:t>
            </a:r>
            <a:r>
              <a:rPr lang="en-US" i="1" spc="-85" dirty="0">
                <a:latin typeface="Arial"/>
              </a:rPr>
              <a:t> </a:t>
            </a:r>
            <a:r>
              <a:rPr lang="en-US" i="1" spc="-90" dirty="0">
                <a:latin typeface="Arial"/>
              </a:rPr>
              <a:t>an</a:t>
            </a:r>
            <a:r>
              <a:rPr lang="en-US" i="1" spc="-80" dirty="0">
                <a:latin typeface="Arial"/>
              </a:rPr>
              <a:t> </a:t>
            </a:r>
            <a:r>
              <a:rPr lang="en-US" i="1" spc="-105" dirty="0">
                <a:latin typeface="Arial"/>
              </a:rPr>
              <a:t>accepted</a:t>
            </a:r>
            <a:r>
              <a:rPr lang="en-US" i="1" spc="-85" dirty="0">
                <a:latin typeface="Arial"/>
              </a:rPr>
              <a:t> </a:t>
            </a:r>
            <a:r>
              <a:rPr lang="en-US" i="1" spc="-40" dirty="0">
                <a:latin typeface="Arial"/>
              </a:rPr>
              <a:t>‘high</a:t>
            </a:r>
            <a:r>
              <a:rPr lang="en-US" i="1" spc="-70" dirty="0">
                <a:latin typeface="Arial"/>
              </a:rPr>
              <a:t> </a:t>
            </a:r>
            <a:r>
              <a:rPr lang="en-US" i="1" spc="-60" dirty="0">
                <a:latin typeface="Arial"/>
              </a:rPr>
              <a:t>value’</a:t>
            </a:r>
            <a:r>
              <a:rPr lang="en-US" i="1" spc="-85" dirty="0">
                <a:latin typeface="Arial"/>
              </a:rPr>
              <a:t> </a:t>
            </a:r>
            <a:r>
              <a:rPr lang="en-US" i="1" spc="-25" dirty="0">
                <a:latin typeface="Arial"/>
              </a:rPr>
              <a:t>list</a:t>
            </a:r>
            <a:r>
              <a:rPr lang="en-US" i="1" spc="-70" dirty="0">
                <a:latin typeface="Arial"/>
              </a:rPr>
              <a:t> </a:t>
            </a:r>
            <a:r>
              <a:rPr lang="en-US" i="1" spc="-10" dirty="0">
                <a:latin typeface="Arial"/>
              </a:rPr>
              <a:t>of</a:t>
            </a:r>
            <a:r>
              <a:rPr lang="en-US" i="1" spc="-85" dirty="0">
                <a:latin typeface="Arial"/>
              </a:rPr>
              <a:t> </a:t>
            </a:r>
            <a:r>
              <a:rPr lang="en-US" i="1" spc="-120" dirty="0">
                <a:latin typeface="Arial"/>
              </a:rPr>
              <a:t>venues,</a:t>
            </a:r>
            <a:r>
              <a:rPr lang="en-US" i="1" spc="-85" dirty="0">
                <a:latin typeface="Arial"/>
              </a:rPr>
              <a:t> </a:t>
            </a:r>
            <a:r>
              <a:rPr lang="en-US" i="1" spc="-120" dirty="0">
                <a:latin typeface="Arial"/>
              </a:rPr>
              <a:t>be</a:t>
            </a:r>
            <a:r>
              <a:rPr lang="en-US" i="1" spc="-85" dirty="0">
                <a:latin typeface="Arial"/>
              </a:rPr>
              <a:t> </a:t>
            </a:r>
            <a:r>
              <a:rPr lang="en-US" i="1" spc="-120" dirty="0">
                <a:latin typeface="Arial"/>
              </a:rPr>
              <a:t>sure</a:t>
            </a:r>
            <a:r>
              <a:rPr lang="en-US" i="1" spc="-80" dirty="0">
                <a:latin typeface="Arial"/>
              </a:rPr>
              <a:t> </a:t>
            </a:r>
            <a:r>
              <a:rPr lang="en-US" i="1" spc="-25" dirty="0">
                <a:latin typeface="Arial"/>
              </a:rPr>
              <a:t>you </a:t>
            </a:r>
            <a:r>
              <a:rPr lang="en-US" i="1" spc="-85" dirty="0">
                <a:latin typeface="Arial"/>
              </a:rPr>
              <a:t>know</a:t>
            </a:r>
            <a:r>
              <a:rPr lang="en-US" i="1" spc="-65" dirty="0">
                <a:latin typeface="Arial"/>
              </a:rPr>
              <a:t> </a:t>
            </a:r>
            <a:r>
              <a:rPr lang="en-US" i="1" spc="-50" dirty="0">
                <a:latin typeface="Arial"/>
              </a:rPr>
              <a:t>about</a:t>
            </a:r>
            <a:r>
              <a:rPr lang="en-US" i="1" spc="-70" dirty="0">
                <a:latin typeface="Arial"/>
              </a:rPr>
              <a:t> </a:t>
            </a:r>
            <a:r>
              <a:rPr lang="en-US" i="1" spc="35" dirty="0">
                <a:latin typeface="Arial"/>
              </a:rPr>
              <a:t>it!</a:t>
            </a:r>
            <a:endParaRPr lang="en-US" dirty="0">
              <a:latin typeface="Arial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20268" y="0"/>
            <a:ext cx="951230" cy="2694940"/>
            <a:chOff x="620268" y="0"/>
            <a:chExt cx="951230" cy="2694940"/>
          </a:xfrm>
        </p:grpSpPr>
        <p:sp>
          <p:nvSpPr>
            <p:cNvPr id="4" name="object 4"/>
            <p:cNvSpPr/>
            <p:nvPr/>
          </p:nvSpPr>
          <p:spPr>
            <a:xfrm>
              <a:off x="620268" y="0"/>
              <a:ext cx="951230" cy="2694940"/>
            </a:xfrm>
            <a:custGeom>
              <a:avLst/>
              <a:gdLst/>
              <a:ahLst/>
              <a:cxnLst/>
              <a:rect l="l" t="t" r="r" b="b"/>
              <a:pathLst>
                <a:path w="951230" h="2694940">
                  <a:moveTo>
                    <a:pt x="950976" y="0"/>
                  </a:moveTo>
                  <a:lnTo>
                    <a:pt x="0" y="0"/>
                  </a:lnTo>
                  <a:lnTo>
                    <a:pt x="0" y="2694432"/>
                  </a:lnTo>
                  <a:lnTo>
                    <a:pt x="950976" y="2694432"/>
                  </a:lnTo>
                  <a:lnTo>
                    <a:pt x="950976" y="0"/>
                  </a:lnTo>
                  <a:close/>
                </a:path>
              </a:pathLst>
            </a:custGeom>
            <a:solidFill>
              <a:srgbClr val="9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5719" y="1729819"/>
              <a:ext cx="634365" cy="802005"/>
            </a:xfrm>
            <a:custGeom>
              <a:avLst/>
              <a:gdLst/>
              <a:ahLst/>
              <a:cxnLst/>
              <a:rect l="l" t="t" r="r" b="b"/>
              <a:pathLst>
                <a:path w="634365" h="802005">
                  <a:moveTo>
                    <a:pt x="427394" y="801549"/>
                  </a:moveTo>
                  <a:lnTo>
                    <a:pt x="207697" y="801549"/>
                  </a:lnTo>
                  <a:lnTo>
                    <a:pt x="207697" y="723805"/>
                  </a:lnTo>
                  <a:lnTo>
                    <a:pt x="254414" y="723805"/>
                  </a:lnTo>
                  <a:lnTo>
                    <a:pt x="254414" y="634041"/>
                  </a:lnTo>
                  <a:lnTo>
                    <a:pt x="122786" y="634041"/>
                  </a:lnTo>
                  <a:lnTo>
                    <a:pt x="46713" y="556287"/>
                  </a:lnTo>
                  <a:lnTo>
                    <a:pt x="46713" y="166965"/>
                  </a:lnTo>
                  <a:lnTo>
                    <a:pt x="0" y="166965"/>
                  </a:lnTo>
                  <a:lnTo>
                    <a:pt x="0" y="106595"/>
                  </a:lnTo>
                  <a:lnTo>
                    <a:pt x="206908" y="106595"/>
                  </a:lnTo>
                  <a:lnTo>
                    <a:pt x="206908" y="166965"/>
                  </a:lnTo>
                  <a:lnTo>
                    <a:pt x="165242" y="166965"/>
                  </a:lnTo>
                  <a:lnTo>
                    <a:pt x="165242" y="503187"/>
                  </a:lnTo>
                  <a:lnTo>
                    <a:pt x="254414" y="503187"/>
                  </a:lnTo>
                  <a:lnTo>
                    <a:pt x="254414" y="60369"/>
                  </a:lnTo>
                  <a:lnTo>
                    <a:pt x="207540" y="60369"/>
                  </a:lnTo>
                  <a:lnTo>
                    <a:pt x="207540" y="0"/>
                  </a:lnTo>
                  <a:lnTo>
                    <a:pt x="427473" y="0"/>
                  </a:lnTo>
                  <a:lnTo>
                    <a:pt x="427473" y="60369"/>
                  </a:lnTo>
                  <a:lnTo>
                    <a:pt x="380677" y="60369"/>
                  </a:lnTo>
                  <a:lnTo>
                    <a:pt x="380677" y="503187"/>
                  </a:lnTo>
                  <a:lnTo>
                    <a:pt x="468824" y="503187"/>
                  </a:lnTo>
                  <a:lnTo>
                    <a:pt x="468824" y="166965"/>
                  </a:lnTo>
                  <a:lnTo>
                    <a:pt x="427157" y="166965"/>
                  </a:lnTo>
                  <a:lnTo>
                    <a:pt x="427157" y="106595"/>
                  </a:lnTo>
                  <a:lnTo>
                    <a:pt x="633976" y="106595"/>
                  </a:lnTo>
                  <a:lnTo>
                    <a:pt x="633976" y="166965"/>
                  </a:lnTo>
                  <a:lnTo>
                    <a:pt x="587352" y="166965"/>
                  </a:lnTo>
                  <a:lnTo>
                    <a:pt x="587352" y="556287"/>
                  </a:lnTo>
                  <a:lnTo>
                    <a:pt x="511279" y="634041"/>
                  </a:lnTo>
                  <a:lnTo>
                    <a:pt x="380677" y="634041"/>
                  </a:lnTo>
                  <a:lnTo>
                    <a:pt x="380677" y="723805"/>
                  </a:lnTo>
                  <a:lnTo>
                    <a:pt x="427394" y="723805"/>
                  </a:lnTo>
                  <a:lnTo>
                    <a:pt x="427394" y="801549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81643" y="4018181"/>
            <a:ext cx="70377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43960" algn="l"/>
              </a:tabLst>
            </a:pPr>
            <a:r>
              <a:rPr sz="4400" dirty="0">
                <a:solidFill>
                  <a:srgbClr val="FFFFFF"/>
                </a:solidFill>
                <a:latin typeface="BentonSans Regular"/>
                <a:cs typeface="BentonSans Regular"/>
              </a:rPr>
              <a:t>Special</a:t>
            </a:r>
            <a:r>
              <a:rPr sz="4400" spc="-45" dirty="0">
                <a:solidFill>
                  <a:srgbClr val="FFFFFF"/>
                </a:solidFill>
                <a:latin typeface="BentonSans Regular"/>
                <a:cs typeface="BentonSans Regular"/>
              </a:rPr>
              <a:t> </a:t>
            </a:r>
            <a:r>
              <a:rPr sz="4400" spc="-20" dirty="0">
                <a:solidFill>
                  <a:srgbClr val="FFFFFF"/>
                </a:solidFill>
                <a:latin typeface="BentonSans Regular"/>
                <a:cs typeface="BentonSans Regular"/>
              </a:rPr>
              <a:t>FAQ:</a:t>
            </a:r>
            <a:r>
              <a:rPr sz="4400" dirty="0">
                <a:solidFill>
                  <a:srgbClr val="FFFFFF"/>
                </a:solidFill>
                <a:latin typeface="BentonSans Regular"/>
                <a:cs typeface="BentonSans Regular"/>
              </a:rPr>
              <a:t>	time</a:t>
            </a:r>
            <a:r>
              <a:rPr sz="4400" spc="-25" dirty="0">
                <a:solidFill>
                  <a:srgbClr val="FFFFFF"/>
                </a:solidFill>
                <a:latin typeface="BentonSans Regular"/>
                <a:cs typeface="BentonSans Regular"/>
              </a:rPr>
              <a:t> </a:t>
            </a:r>
            <a:r>
              <a:rPr sz="4400" dirty="0">
                <a:solidFill>
                  <a:srgbClr val="FFFFFF"/>
                </a:solidFill>
                <a:latin typeface="BentonSans Regular"/>
                <a:cs typeface="BentonSans Regular"/>
              </a:rPr>
              <a:t>in</a:t>
            </a:r>
            <a:r>
              <a:rPr sz="4400" spc="-5" dirty="0">
                <a:solidFill>
                  <a:srgbClr val="FFFFFF"/>
                </a:solidFill>
                <a:latin typeface="BentonSans Regular"/>
                <a:cs typeface="BentonSans Regular"/>
              </a:rPr>
              <a:t> </a:t>
            </a:r>
            <a:r>
              <a:rPr sz="4400" spc="-20" dirty="0">
                <a:solidFill>
                  <a:srgbClr val="FFFFFF"/>
                </a:solidFill>
                <a:latin typeface="BentonSans Regular"/>
                <a:cs typeface="BentonSans Regular"/>
              </a:rPr>
              <a:t>rank</a:t>
            </a:r>
            <a:endParaRPr sz="4400">
              <a:latin typeface="BentonSans Regular"/>
              <a:cs typeface="BentonSans Regular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10" dirty="0"/>
              <a:t>Does</a:t>
            </a:r>
            <a:r>
              <a:rPr spc="-155" dirty="0"/>
              <a:t> </a:t>
            </a:r>
            <a:r>
              <a:rPr spc="-235" dirty="0"/>
              <a:t>“x”</a:t>
            </a:r>
            <a:r>
              <a:rPr spc="-150" dirty="0"/>
              <a:t> </a:t>
            </a:r>
            <a:r>
              <a:rPr spc="-195" dirty="0"/>
              <a:t>work</a:t>
            </a:r>
            <a:r>
              <a:rPr spc="-160" dirty="0"/>
              <a:t> </a:t>
            </a:r>
            <a:r>
              <a:rPr spc="-240" dirty="0"/>
              <a:t>count</a:t>
            </a:r>
            <a:r>
              <a:rPr spc="-165" dirty="0"/>
              <a:t> </a:t>
            </a:r>
            <a:r>
              <a:rPr spc="-365" dirty="0"/>
              <a:t>as</a:t>
            </a:r>
            <a:r>
              <a:rPr spc="-150" dirty="0"/>
              <a:t> </a:t>
            </a:r>
            <a:r>
              <a:rPr spc="-175" dirty="0"/>
              <a:t>“in-</a:t>
            </a:r>
            <a:r>
              <a:rPr spc="-285" dirty="0"/>
              <a:t>rank”?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C89157-5624-9B31-382E-0499860921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275FFC-962F-E7CF-3B19-F6B5B6563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859155" indent="0">
              <a:spcBef>
                <a:spcPts val="100"/>
              </a:spcBef>
              <a:buNone/>
            </a:pPr>
            <a:r>
              <a:rPr lang="en-US" dirty="0"/>
              <a:t>This is very very generic information. Cases vary and so do attitudes. Try to get agreement on your definition </a:t>
            </a:r>
            <a:r>
              <a:rPr lang="en-US" i="1" dirty="0"/>
              <a:t>before your dossier is submitted.</a:t>
            </a:r>
          </a:p>
          <a:p>
            <a:pPr marL="0" marR="859155" indent="0">
              <a:spcBef>
                <a:spcPts val="100"/>
              </a:spcBef>
              <a:buNone/>
            </a:pPr>
            <a:endParaRPr lang="en-US" i="1" dirty="0"/>
          </a:p>
          <a:p>
            <a:pPr marL="0" marR="859155" indent="0">
              <a:spcBef>
                <a:spcPts val="100"/>
              </a:spcBef>
              <a:buNone/>
            </a:pPr>
            <a:r>
              <a:rPr lang="en-US" dirty="0"/>
              <a:t>For those going for </a:t>
            </a:r>
            <a:r>
              <a:rPr lang="en-US" b="1" dirty="0"/>
              <a:t>promotion-to-associate</a:t>
            </a:r>
            <a:r>
              <a:rPr lang="en-US" dirty="0"/>
              <a:t> and </a:t>
            </a:r>
            <a:r>
              <a:rPr lang="en-US" b="1" dirty="0"/>
              <a:t>tenure</a:t>
            </a:r>
            <a:r>
              <a:rPr lang="en-US" dirty="0"/>
              <a:t>, generally everything they have done will be considered “in rank” because you have not yet been promoted.</a:t>
            </a:r>
          </a:p>
          <a:p>
            <a:pPr marL="285750" marR="859155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Tenure</a:t>
            </a:r>
            <a:r>
              <a:rPr lang="en-US" dirty="0"/>
              <a:t> is specifically about trajectory, your past and future, and reputation, and reputation rests on everything you have done.</a:t>
            </a:r>
          </a:p>
          <a:p>
            <a:pPr marL="285750" marR="859155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dirty="0"/>
              <a:t>“</a:t>
            </a:r>
            <a:r>
              <a:rPr lang="en-US" b="1" dirty="0"/>
              <a:t>In rank</a:t>
            </a:r>
            <a:r>
              <a:rPr lang="en-US" dirty="0"/>
              <a:t>” is about rank, not faculty-type.</a:t>
            </a:r>
          </a:p>
          <a:p>
            <a:pPr marL="0" indent="0">
              <a:buNone/>
            </a:pPr>
            <a:endParaRPr lang="en-US" dirty="0"/>
          </a:p>
          <a:p>
            <a:pPr marL="0" marR="57785" indent="0">
              <a:buNone/>
            </a:pPr>
            <a:r>
              <a:rPr lang="en-US" dirty="0"/>
              <a:t>If you are applying to the highest rank (full clinical, full tenure track, full research, full librarian, and teaching professor):</a:t>
            </a:r>
          </a:p>
          <a:p>
            <a:pPr marL="297815" marR="473075" indent="-285750">
              <a:buClr>
                <a:srgbClr val="7E7E7E"/>
              </a:buClr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en-US" dirty="0"/>
              <a:t>You need a strong record of distinct accomplishments achieved after your associate-level promotion.</a:t>
            </a:r>
          </a:p>
          <a:p>
            <a:pPr marL="297815" indent="-285750">
              <a:buClr>
                <a:srgbClr val="7E7E7E"/>
              </a:buClr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en-US" dirty="0"/>
              <a:t>Your external reputation will inevitably be based on everything you have done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38587" y="237236"/>
            <a:ext cx="8004391" cy="6389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35" dirty="0"/>
              <a:t>How</a:t>
            </a:r>
            <a:r>
              <a:rPr spc="-150" dirty="0"/>
              <a:t> </a:t>
            </a:r>
            <a:r>
              <a:rPr spc="-260" dirty="0"/>
              <a:t>long</a:t>
            </a:r>
            <a:r>
              <a:rPr spc="-170" dirty="0"/>
              <a:t> </a:t>
            </a:r>
            <a:r>
              <a:rPr spc="-254" dirty="0"/>
              <a:t>do</a:t>
            </a:r>
            <a:r>
              <a:rPr spc="-150" dirty="0"/>
              <a:t> </a:t>
            </a:r>
            <a:r>
              <a:rPr dirty="0"/>
              <a:t>I</a:t>
            </a:r>
            <a:r>
              <a:rPr spc="-165" dirty="0"/>
              <a:t> </a:t>
            </a:r>
            <a:r>
              <a:rPr spc="-254" dirty="0"/>
              <a:t>have</a:t>
            </a:r>
            <a:r>
              <a:rPr spc="-165" dirty="0"/>
              <a:t> </a:t>
            </a:r>
            <a:r>
              <a:rPr spc="-120" dirty="0"/>
              <a:t>to</a:t>
            </a:r>
            <a:r>
              <a:rPr spc="-150" dirty="0"/>
              <a:t> </a:t>
            </a:r>
            <a:r>
              <a:rPr spc="-225" dirty="0"/>
              <a:t>be</a:t>
            </a:r>
            <a:r>
              <a:rPr spc="-165" dirty="0"/>
              <a:t> </a:t>
            </a:r>
            <a:r>
              <a:rPr spc="-160" dirty="0"/>
              <a:t>in-</a:t>
            </a:r>
            <a:r>
              <a:rPr spc="-305" dirty="0"/>
              <a:t>rank?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8587" y="904336"/>
            <a:ext cx="7612380" cy="39215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14" dirty="0">
                <a:solidFill>
                  <a:srgbClr val="404041"/>
                </a:solidFill>
                <a:latin typeface="Arial"/>
                <a:cs typeface="Arial"/>
              </a:rPr>
              <a:t>There</a:t>
            </a:r>
            <a:r>
              <a:rPr sz="1800" spc="-5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105" dirty="0">
                <a:solidFill>
                  <a:srgbClr val="404041"/>
                </a:solidFill>
                <a:latin typeface="Arial"/>
                <a:cs typeface="Arial"/>
              </a:rPr>
              <a:t>is</a:t>
            </a:r>
            <a:r>
              <a:rPr sz="1800" spc="-6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404041"/>
                </a:solidFill>
                <a:latin typeface="Arial"/>
                <a:cs typeface="Arial"/>
              </a:rPr>
              <a:t>no </a:t>
            </a:r>
            <a:r>
              <a:rPr sz="1800" spc="-20" dirty="0">
                <a:solidFill>
                  <a:srgbClr val="404041"/>
                </a:solidFill>
                <a:latin typeface="Arial"/>
                <a:cs typeface="Arial"/>
              </a:rPr>
              <a:t>rule.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105" dirty="0">
                <a:solidFill>
                  <a:srgbClr val="404041"/>
                </a:solidFill>
                <a:latin typeface="Arial"/>
                <a:cs typeface="Arial"/>
              </a:rPr>
              <a:t>There</a:t>
            </a:r>
            <a:r>
              <a:rPr sz="1800" spc="-7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105" dirty="0">
                <a:solidFill>
                  <a:srgbClr val="404041"/>
                </a:solidFill>
                <a:latin typeface="Arial"/>
                <a:cs typeface="Arial"/>
              </a:rPr>
              <a:t>is</a:t>
            </a:r>
            <a:r>
              <a:rPr sz="1800" spc="-7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150" dirty="0">
                <a:solidFill>
                  <a:srgbClr val="404041"/>
                </a:solidFill>
                <a:latin typeface="Arial"/>
                <a:cs typeface="Arial"/>
              </a:rPr>
              <a:t>a</a:t>
            </a:r>
            <a:r>
              <a:rPr sz="1800" spc="-8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404041"/>
                </a:solidFill>
                <a:latin typeface="Arial"/>
                <a:cs typeface="Arial"/>
              </a:rPr>
              <a:t>mental</a:t>
            </a:r>
            <a:r>
              <a:rPr sz="1800" spc="-8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404041"/>
                </a:solidFill>
                <a:latin typeface="Arial"/>
                <a:cs typeface="Arial"/>
              </a:rPr>
              <a:t>guideline</a:t>
            </a:r>
            <a:r>
              <a:rPr sz="1800" spc="-5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1"/>
                </a:solidFill>
                <a:latin typeface="Arial"/>
                <a:cs typeface="Arial"/>
              </a:rPr>
              <a:t>that</a:t>
            </a:r>
            <a:r>
              <a:rPr sz="1800" spc="-8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404041"/>
                </a:solidFill>
                <a:latin typeface="Arial"/>
                <a:cs typeface="Arial"/>
              </a:rPr>
              <a:t>most</a:t>
            </a:r>
            <a:r>
              <a:rPr sz="1800" spc="-8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404041"/>
                </a:solidFill>
                <a:latin typeface="Arial"/>
                <a:cs typeface="Arial"/>
              </a:rPr>
              <a:t>people</a:t>
            </a:r>
            <a:r>
              <a:rPr sz="1800" spc="-7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110" dirty="0">
                <a:solidFill>
                  <a:srgbClr val="404041"/>
                </a:solidFill>
                <a:latin typeface="Arial"/>
                <a:cs typeface="Arial"/>
              </a:rPr>
              <a:t>have</a:t>
            </a:r>
            <a:r>
              <a:rPr sz="1800" spc="-7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95" dirty="0">
                <a:solidFill>
                  <a:srgbClr val="404041"/>
                </a:solidFill>
                <a:latin typeface="Arial"/>
                <a:cs typeface="Arial"/>
              </a:rPr>
              <a:t>had</a:t>
            </a:r>
            <a:r>
              <a:rPr sz="1800" spc="-8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100" dirty="0">
                <a:solidFill>
                  <a:srgbClr val="404041"/>
                </a:solidFill>
                <a:latin typeface="Arial"/>
                <a:cs typeface="Arial"/>
              </a:rPr>
              <a:t>5</a:t>
            </a:r>
            <a:r>
              <a:rPr sz="1800" spc="-7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04041"/>
                </a:solidFill>
                <a:latin typeface="Arial"/>
                <a:cs typeface="Arial"/>
              </a:rPr>
              <a:t>or</a:t>
            </a:r>
            <a:r>
              <a:rPr sz="1800" spc="-8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135" dirty="0">
                <a:solidFill>
                  <a:srgbClr val="404041"/>
                </a:solidFill>
                <a:latin typeface="Arial"/>
                <a:cs typeface="Arial"/>
              </a:rPr>
              <a:t>so</a:t>
            </a:r>
            <a:r>
              <a:rPr sz="1800" spc="-8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125" dirty="0">
                <a:solidFill>
                  <a:srgbClr val="404041"/>
                </a:solidFill>
                <a:latin typeface="Arial"/>
                <a:cs typeface="Arial"/>
              </a:rPr>
              <a:t>years</a:t>
            </a:r>
            <a:r>
              <a:rPr sz="1800" spc="-7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1"/>
                </a:solidFill>
                <a:latin typeface="Arial"/>
                <a:cs typeface="Arial"/>
              </a:rPr>
              <a:t>of</a:t>
            </a:r>
            <a:r>
              <a:rPr sz="1800" spc="-8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404041"/>
                </a:solidFill>
                <a:latin typeface="Arial"/>
                <a:cs typeface="Arial"/>
              </a:rPr>
              <a:t>experience </a:t>
            </a:r>
            <a:r>
              <a:rPr sz="1800" spc="-95" dirty="0">
                <a:solidFill>
                  <a:srgbClr val="404041"/>
                </a:solidFill>
                <a:latin typeface="Arial"/>
                <a:cs typeface="Arial"/>
              </a:rPr>
              <a:t>and</a:t>
            </a:r>
            <a:r>
              <a:rPr sz="1800" spc="-5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90" dirty="0">
                <a:solidFill>
                  <a:srgbClr val="404041"/>
                </a:solidFill>
                <a:latin typeface="Arial"/>
                <a:cs typeface="Arial"/>
              </a:rPr>
              <a:t>accomplishments</a:t>
            </a:r>
            <a:r>
              <a:rPr sz="1800" spc="-6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04041"/>
                </a:solidFill>
                <a:latin typeface="Arial"/>
                <a:cs typeface="Arial"/>
              </a:rPr>
              <a:t>in</a:t>
            </a:r>
            <a:r>
              <a:rPr sz="1800" spc="-5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1"/>
                </a:solidFill>
                <a:latin typeface="Arial"/>
                <a:cs typeface="Arial"/>
              </a:rPr>
              <a:t>their</a:t>
            </a:r>
            <a:r>
              <a:rPr sz="1800" spc="-6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404041"/>
                </a:solidFill>
                <a:latin typeface="Arial"/>
                <a:cs typeface="Arial"/>
              </a:rPr>
              <a:t>current</a:t>
            </a:r>
            <a:r>
              <a:rPr sz="1800" spc="-6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404041"/>
                </a:solidFill>
                <a:latin typeface="Arial"/>
                <a:cs typeface="Arial"/>
              </a:rPr>
              <a:t>position/rank</a:t>
            </a:r>
            <a:r>
              <a:rPr sz="1800" spc="-5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404041"/>
                </a:solidFill>
                <a:latin typeface="Arial"/>
                <a:cs typeface="Arial"/>
              </a:rPr>
              <a:t>before</a:t>
            </a:r>
            <a:r>
              <a:rPr sz="1800" spc="-6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404041"/>
                </a:solidFill>
                <a:latin typeface="Arial"/>
                <a:cs typeface="Arial"/>
              </a:rPr>
              <a:t>applying</a:t>
            </a:r>
            <a:r>
              <a:rPr sz="1800" spc="-5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1"/>
                </a:solidFill>
                <a:latin typeface="Arial"/>
                <a:cs typeface="Arial"/>
              </a:rPr>
              <a:t>for</a:t>
            </a:r>
            <a:r>
              <a:rPr sz="1800" spc="-6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404041"/>
                </a:solidFill>
                <a:latin typeface="Arial"/>
                <a:cs typeface="Arial"/>
              </a:rPr>
              <a:t>the</a:t>
            </a:r>
            <a:r>
              <a:rPr sz="1800" spc="-6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1"/>
                </a:solidFill>
                <a:latin typeface="Arial"/>
                <a:cs typeface="Arial"/>
              </a:rPr>
              <a:t>next.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  <a:p>
            <a:pPr marL="12700" marR="452755">
              <a:lnSpc>
                <a:spcPct val="100000"/>
              </a:lnSpc>
            </a:pPr>
            <a:r>
              <a:rPr sz="1800" spc="-85" dirty="0">
                <a:solidFill>
                  <a:srgbClr val="404041"/>
                </a:solidFill>
                <a:latin typeface="Arial"/>
                <a:cs typeface="Arial"/>
              </a:rPr>
              <a:t>External</a:t>
            </a:r>
            <a:r>
              <a:rPr sz="1800" spc="-80" dirty="0">
                <a:solidFill>
                  <a:srgbClr val="404041"/>
                </a:solidFill>
                <a:latin typeface="Arial"/>
                <a:cs typeface="Arial"/>
              </a:rPr>
              <a:t> reviewers</a:t>
            </a:r>
            <a:r>
              <a:rPr sz="1800" spc="-7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1"/>
                </a:solidFill>
                <a:latin typeface="Arial"/>
                <a:cs typeface="Arial"/>
              </a:rPr>
              <a:t>will</a:t>
            </a:r>
            <a:r>
              <a:rPr sz="1800" spc="-6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1"/>
                </a:solidFill>
                <a:latin typeface="Arial"/>
                <a:cs typeface="Arial"/>
              </a:rPr>
              <a:t>not</a:t>
            </a:r>
            <a:r>
              <a:rPr sz="1800" spc="-8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105" dirty="0">
                <a:solidFill>
                  <a:srgbClr val="404041"/>
                </a:solidFill>
                <a:latin typeface="Arial"/>
                <a:cs typeface="Arial"/>
              </a:rPr>
              <a:t>care</a:t>
            </a:r>
            <a:r>
              <a:rPr sz="1800" spc="-8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90" dirty="0">
                <a:solidFill>
                  <a:srgbClr val="404041"/>
                </a:solidFill>
                <a:latin typeface="Arial"/>
                <a:cs typeface="Arial"/>
              </a:rPr>
              <a:t>much</a:t>
            </a:r>
            <a:r>
              <a:rPr sz="1800" spc="-7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404041"/>
                </a:solidFill>
                <a:latin typeface="Arial"/>
                <a:cs typeface="Arial"/>
              </a:rPr>
              <a:t>about</a:t>
            </a:r>
            <a:r>
              <a:rPr sz="1800" spc="-7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1"/>
                </a:solidFill>
                <a:latin typeface="Arial"/>
                <a:cs typeface="Arial"/>
              </a:rPr>
              <a:t>‘in</a:t>
            </a:r>
            <a:r>
              <a:rPr sz="1800" spc="-7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404041"/>
                </a:solidFill>
                <a:latin typeface="Arial"/>
                <a:cs typeface="Arial"/>
              </a:rPr>
              <a:t>rank’</a:t>
            </a:r>
            <a:r>
              <a:rPr sz="1800" spc="-8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1"/>
                </a:solidFill>
                <a:latin typeface="Arial"/>
                <a:cs typeface="Arial"/>
              </a:rPr>
              <a:t>but</a:t>
            </a:r>
            <a:r>
              <a:rPr sz="1800" spc="-7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1"/>
                </a:solidFill>
                <a:latin typeface="Arial"/>
                <a:cs typeface="Arial"/>
              </a:rPr>
              <a:t>will</a:t>
            </a:r>
            <a:r>
              <a:rPr sz="1800" spc="-6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105" dirty="0">
                <a:solidFill>
                  <a:srgbClr val="404041"/>
                </a:solidFill>
                <a:latin typeface="Arial"/>
                <a:cs typeface="Arial"/>
              </a:rPr>
              <a:t>care</a:t>
            </a:r>
            <a:r>
              <a:rPr sz="1800" spc="-8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404041"/>
                </a:solidFill>
                <a:latin typeface="Arial"/>
                <a:cs typeface="Arial"/>
              </a:rPr>
              <a:t>about</a:t>
            </a:r>
            <a:r>
              <a:rPr sz="1800" spc="-7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04041"/>
                </a:solidFill>
                <a:latin typeface="Arial"/>
                <a:cs typeface="Arial"/>
              </a:rPr>
              <a:t>your </a:t>
            </a:r>
            <a:r>
              <a:rPr sz="1800" spc="-50" dirty="0">
                <a:solidFill>
                  <a:srgbClr val="404041"/>
                </a:solidFill>
                <a:latin typeface="Arial"/>
                <a:cs typeface="Arial"/>
              </a:rPr>
              <a:t>current national</a:t>
            </a:r>
            <a:r>
              <a:rPr sz="1800" spc="-4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404041"/>
                </a:solidFill>
                <a:latin typeface="Arial"/>
                <a:cs typeface="Arial"/>
              </a:rPr>
              <a:t>impact/reputation,</a:t>
            </a:r>
            <a:r>
              <a:rPr sz="1800" spc="-2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1"/>
                </a:solidFill>
                <a:latin typeface="Arial"/>
                <a:cs typeface="Arial"/>
              </a:rPr>
              <a:t>built</a:t>
            </a:r>
            <a:r>
              <a:rPr sz="1800" spc="-4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404041"/>
                </a:solidFill>
                <a:latin typeface="Arial"/>
                <a:cs typeface="Arial"/>
              </a:rPr>
              <a:t>on</a:t>
            </a:r>
            <a:r>
              <a:rPr sz="1800" spc="-4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404041"/>
                </a:solidFill>
                <a:latin typeface="Arial"/>
                <a:cs typeface="Arial"/>
              </a:rPr>
              <a:t>everything</a:t>
            </a:r>
            <a:r>
              <a:rPr sz="1800" spc="-5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90" dirty="0">
                <a:solidFill>
                  <a:srgbClr val="404041"/>
                </a:solidFill>
                <a:latin typeface="Arial"/>
                <a:cs typeface="Arial"/>
              </a:rPr>
              <a:t>you</a:t>
            </a:r>
            <a:r>
              <a:rPr sz="1800" spc="-5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1"/>
                </a:solidFill>
                <a:latin typeface="Arial"/>
                <a:cs typeface="Arial"/>
              </a:rPr>
              <a:t>done.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12700" marR="133350">
              <a:lnSpc>
                <a:spcPct val="100000"/>
              </a:lnSpc>
            </a:pPr>
            <a:r>
              <a:rPr sz="1800" spc="-45" dirty="0">
                <a:solidFill>
                  <a:srgbClr val="404041"/>
                </a:solidFill>
                <a:latin typeface="Arial"/>
                <a:cs typeface="Arial"/>
              </a:rPr>
              <a:t>Internal</a:t>
            </a:r>
            <a:r>
              <a:rPr sz="1800" spc="-7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80" dirty="0">
                <a:solidFill>
                  <a:srgbClr val="404041"/>
                </a:solidFill>
                <a:latin typeface="Arial"/>
                <a:cs typeface="Arial"/>
              </a:rPr>
              <a:t>reviewers</a:t>
            </a:r>
            <a:r>
              <a:rPr sz="1800" spc="-7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1"/>
                </a:solidFill>
                <a:latin typeface="Arial"/>
                <a:cs typeface="Arial"/>
              </a:rPr>
              <a:t>will</a:t>
            </a:r>
            <a:r>
              <a:rPr sz="1800" spc="-5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185" dirty="0">
                <a:solidFill>
                  <a:srgbClr val="404041"/>
                </a:solidFill>
                <a:latin typeface="Arial"/>
                <a:cs typeface="Arial"/>
              </a:rPr>
              <a:t>assess</a:t>
            </a:r>
            <a:r>
              <a:rPr sz="1800" spc="-9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404041"/>
                </a:solidFill>
                <a:latin typeface="Arial"/>
                <a:cs typeface="Arial"/>
              </a:rPr>
              <a:t>whether</a:t>
            </a:r>
            <a:r>
              <a:rPr sz="1800" spc="-7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404041"/>
                </a:solidFill>
                <a:latin typeface="Arial"/>
                <a:cs typeface="Arial"/>
              </a:rPr>
              <a:t>your</a:t>
            </a:r>
            <a:r>
              <a:rPr sz="1800" spc="-7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404041"/>
                </a:solidFill>
                <a:latin typeface="Arial"/>
                <a:cs typeface="Arial"/>
              </a:rPr>
              <a:t>level</a:t>
            </a:r>
            <a:r>
              <a:rPr sz="1800" spc="-8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1"/>
                </a:solidFill>
                <a:latin typeface="Arial"/>
                <a:cs typeface="Arial"/>
              </a:rPr>
              <a:t>of</a:t>
            </a:r>
            <a:r>
              <a:rPr sz="1800" spc="-6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404041"/>
                </a:solidFill>
                <a:latin typeface="Arial"/>
                <a:cs typeface="Arial"/>
              </a:rPr>
              <a:t>performance</a:t>
            </a:r>
            <a:r>
              <a:rPr sz="1800" spc="-5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b="1" spc="-180" dirty="0">
                <a:solidFill>
                  <a:srgbClr val="404041"/>
                </a:solidFill>
                <a:latin typeface="Arial"/>
                <a:cs typeface="Arial"/>
              </a:rPr>
              <a:t>is</a:t>
            </a:r>
            <a:r>
              <a:rPr sz="1800" b="1" spc="-8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04041"/>
                </a:solidFill>
                <a:latin typeface="Arial"/>
                <a:cs typeface="Arial"/>
              </a:rPr>
              <a:t>sustained. </a:t>
            </a:r>
            <a:r>
              <a:rPr sz="1800" i="1" spc="-114" dirty="0">
                <a:solidFill>
                  <a:srgbClr val="404041"/>
                </a:solidFill>
                <a:latin typeface="Arial"/>
                <a:cs typeface="Arial"/>
              </a:rPr>
              <a:t>Sustained</a:t>
            </a:r>
            <a:r>
              <a:rPr sz="1800" i="1" spc="-6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114" dirty="0">
                <a:solidFill>
                  <a:srgbClr val="404041"/>
                </a:solidFill>
                <a:latin typeface="Arial"/>
                <a:cs typeface="Arial"/>
              </a:rPr>
              <a:t>means</a:t>
            </a:r>
            <a:r>
              <a:rPr sz="1800" spc="-7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404041"/>
                </a:solidFill>
                <a:latin typeface="Arial"/>
                <a:cs typeface="Arial"/>
              </a:rPr>
              <a:t>something </a:t>
            </a:r>
            <a:r>
              <a:rPr sz="1800" spc="-70" dirty="0">
                <a:solidFill>
                  <a:srgbClr val="404041"/>
                </a:solidFill>
                <a:latin typeface="Arial"/>
                <a:cs typeface="Arial"/>
              </a:rPr>
              <a:t>more</a:t>
            </a:r>
            <a:r>
              <a:rPr sz="1800" spc="-6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404041"/>
                </a:solidFill>
                <a:latin typeface="Arial"/>
                <a:cs typeface="Arial"/>
              </a:rPr>
              <a:t>than</a:t>
            </a:r>
            <a:r>
              <a:rPr sz="1800" spc="-7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150" dirty="0">
                <a:solidFill>
                  <a:srgbClr val="404041"/>
                </a:solidFill>
                <a:latin typeface="Arial"/>
                <a:cs typeface="Arial"/>
              </a:rPr>
              <a:t>a</a:t>
            </a:r>
            <a:r>
              <a:rPr sz="1800" spc="-6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404041"/>
                </a:solidFill>
                <a:latin typeface="Arial"/>
                <a:cs typeface="Arial"/>
              </a:rPr>
              <a:t>“one</a:t>
            </a:r>
            <a:r>
              <a:rPr sz="1800" spc="-7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1"/>
                </a:solidFill>
                <a:latin typeface="Arial"/>
                <a:cs typeface="Arial"/>
              </a:rPr>
              <a:t>hit</a:t>
            </a:r>
            <a:r>
              <a:rPr sz="1800" spc="-6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1"/>
                </a:solidFill>
                <a:latin typeface="Arial"/>
                <a:cs typeface="Arial"/>
              </a:rPr>
              <a:t>wonder”</a:t>
            </a:r>
            <a:r>
              <a:rPr sz="1800" spc="-7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85" dirty="0">
                <a:solidFill>
                  <a:srgbClr val="404041"/>
                </a:solidFill>
                <a:latin typeface="Arial"/>
                <a:cs typeface="Arial"/>
              </a:rPr>
              <a:t>[unless </a:t>
            </a:r>
            <a:r>
              <a:rPr sz="1800" spc="-20" dirty="0">
                <a:solidFill>
                  <a:srgbClr val="404041"/>
                </a:solidFill>
                <a:latin typeface="Arial"/>
                <a:cs typeface="Arial"/>
              </a:rPr>
              <a:t>it’s</a:t>
            </a:r>
            <a:r>
              <a:rPr sz="1800" spc="-6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404041"/>
                </a:solidFill>
                <a:latin typeface="Arial"/>
                <a:cs typeface="Arial"/>
              </a:rPr>
              <a:t>the</a:t>
            </a:r>
            <a:r>
              <a:rPr sz="1800" spc="-7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1"/>
                </a:solidFill>
                <a:latin typeface="Arial"/>
                <a:cs typeface="Arial"/>
              </a:rPr>
              <a:t>Nobel Prize.].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20" dirty="0">
                <a:solidFill>
                  <a:srgbClr val="404041"/>
                </a:solidFill>
                <a:latin typeface="Arial"/>
                <a:cs typeface="Arial"/>
              </a:rPr>
              <a:t>For</a:t>
            </a:r>
            <a:r>
              <a:rPr sz="1800" spc="-8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1"/>
                </a:solidFill>
                <a:latin typeface="Arial"/>
                <a:cs typeface="Arial"/>
              </a:rPr>
              <a:t>full,</a:t>
            </a:r>
            <a:r>
              <a:rPr sz="1800" spc="-6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404041"/>
                </a:solidFill>
                <a:latin typeface="Arial"/>
                <a:cs typeface="Arial"/>
              </a:rPr>
              <a:t>periods </a:t>
            </a:r>
            <a:r>
              <a:rPr sz="1800" dirty="0">
                <a:solidFill>
                  <a:srgbClr val="404041"/>
                </a:solidFill>
                <a:latin typeface="Arial"/>
                <a:cs typeface="Arial"/>
              </a:rPr>
              <a:t>of</a:t>
            </a:r>
            <a:r>
              <a:rPr sz="1800" spc="-7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04041"/>
                </a:solidFill>
                <a:latin typeface="Arial"/>
                <a:cs typeface="Arial"/>
              </a:rPr>
              <a:t>time</a:t>
            </a:r>
            <a:r>
              <a:rPr sz="1800" spc="-7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1"/>
                </a:solidFill>
                <a:latin typeface="Arial"/>
                <a:cs typeface="Arial"/>
              </a:rPr>
              <a:t>that</a:t>
            </a:r>
            <a:r>
              <a:rPr sz="1800" spc="-8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404041"/>
                </a:solidFill>
                <a:latin typeface="Arial"/>
                <a:cs typeface="Arial"/>
              </a:rPr>
              <a:t>were</a:t>
            </a:r>
            <a:r>
              <a:rPr sz="1800" spc="-8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130" dirty="0">
                <a:solidFill>
                  <a:srgbClr val="404041"/>
                </a:solidFill>
                <a:latin typeface="Arial"/>
                <a:cs typeface="Arial"/>
              </a:rPr>
              <a:t>less</a:t>
            </a:r>
            <a:r>
              <a:rPr sz="1800" spc="-9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404041"/>
                </a:solidFill>
                <a:latin typeface="Arial"/>
                <a:cs typeface="Arial"/>
              </a:rPr>
              <a:t>productive</a:t>
            </a:r>
            <a:r>
              <a:rPr sz="1800" spc="-7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90" dirty="0">
                <a:solidFill>
                  <a:srgbClr val="404041"/>
                </a:solidFill>
                <a:latin typeface="Arial"/>
                <a:cs typeface="Arial"/>
              </a:rPr>
              <a:t>are</a:t>
            </a:r>
            <a:r>
              <a:rPr sz="1800" spc="-7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404041"/>
                </a:solidFill>
                <a:latin typeface="Arial"/>
                <a:cs typeface="Arial"/>
              </a:rPr>
              <a:t>understood</a:t>
            </a:r>
            <a:r>
              <a:rPr sz="1800" spc="-7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95" dirty="0">
                <a:solidFill>
                  <a:srgbClr val="404041"/>
                </a:solidFill>
                <a:latin typeface="Arial"/>
                <a:cs typeface="Arial"/>
              </a:rPr>
              <a:t>and</a:t>
            </a:r>
            <a:r>
              <a:rPr sz="1800" spc="-7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04041"/>
                </a:solidFill>
                <a:latin typeface="Arial"/>
                <a:cs typeface="Arial"/>
              </a:rPr>
              <a:t>even</a:t>
            </a:r>
            <a:r>
              <a:rPr lang="en-US" sz="1800" spc="-20" dirty="0">
                <a:solidFill>
                  <a:srgbClr val="404041"/>
                </a:solidFill>
                <a:latin typeface="Arial"/>
                <a:cs typeface="Arial"/>
              </a:rPr>
              <a:t> expected.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07107" y="4588764"/>
            <a:ext cx="6789420" cy="2032000"/>
          </a:xfrm>
          <a:prstGeom prst="rect">
            <a:avLst/>
          </a:prstGeom>
          <a:solidFill>
            <a:srgbClr val="EDEBE0"/>
          </a:solidFill>
          <a:ln w="9525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1440" marR="106045">
              <a:lnSpc>
                <a:spcPct val="100000"/>
              </a:lnSpc>
              <a:spcBef>
                <a:spcPts val="245"/>
              </a:spcBef>
            </a:pPr>
            <a:r>
              <a:rPr sz="1800" spc="-50" dirty="0">
                <a:latin typeface="Arial"/>
                <a:cs typeface="Arial"/>
              </a:rPr>
              <a:t>“There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is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no </a:t>
            </a:r>
            <a:r>
              <a:rPr sz="1800" spc="-55" dirty="0">
                <a:latin typeface="Arial"/>
                <a:cs typeface="Arial"/>
              </a:rPr>
              <a:t>defined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period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between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associate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and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full</a:t>
            </a:r>
            <a:r>
              <a:rPr sz="1800" spc="-75" dirty="0">
                <a:latin typeface="Arial"/>
                <a:cs typeface="Arial"/>
              </a:rPr>
              <a:t> rank, </a:t>
            </a:r>
            <a:r>
              <a:rPr sz="1800" spc="-10" dirty="0">
                <a:latin typeface="Arial"/>
                <a:cs typeface="Arial"/>
              </a:rPr>
              <a:t>although </a:t>
            </a:r>
            <a:r>
              <a:rPr sz="1800" spc="-65" dirty="0">
                <a:latin typeface="Arial"/>
                <a:cs typeface="Arial"/>
              </a:rPr>
              <a:t>most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candidates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seek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full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rank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five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ten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years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after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promotion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spc="-110" dirty="0">
                <a:latin typeface="Arial"/>
                <a:cs typeface="Arial"/>
              </a:rPr>
              <a:t>associate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rank.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Occasionally,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the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period </a:t>
            </a:r>
            <a:r>
              <a:rPr sz="1800" spc="-55" dirty="0">
                <a:latin typeface="Arial"/>
                <a:cs typeface="Arial"/>
              </a:rPr>
              <a:t>under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consideration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may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vary </a:t>
            </a:r>
            <a:r>
              <a:rPr sz="1800" spc="-85" dirty="0">
                <a:latin typeface="Arial"/>
                <a:cs typeface="Arial"/>
              </a:rPr>
              <a:t>due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to: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Prior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appointments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at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other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institutions; </a:t>
            </a:r>
            <a:r>
              <a:rPr sz="1800" spc="-30" dirty="0">
                <a:latin typeface="Arial"/>
                <a:cs typeface="Arial"/>
              </a:rPr>
              <a:t>the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cumulative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nature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some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work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may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build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on </a:t>
            </a:r>
            <a:r>
              <a:rPr sz="1800" spc="-45" dirty="0">
                <a:latin typeface="Arial"/>
                <a:cs typeface="Arial"/>
              </a:rPr>
              <a:t>earlier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accomplishments;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leaves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that </a:t>
            </a:r>
            <a:r>
              <a:rPr sz="1800" spc="-125" dirty="0">
                <a:latin typeface="Arial"/>
                <a:cs typeface="Arial"/>
              </a:rPr>
              <a:t>may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have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extended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probationary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period;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administrative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roles;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or </a:t>
            </a:r>
            <a:r>
              <a:rPr sz="1800" spc="-45" dirty="0">
                <a:latin typeface="Arial"/>
                <a:cs typeface="Arial"/>
              </a:rPr>
              <a:t>earlier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than </a:t>
            </a:r>
            <a:r>
              <a:rPr sz="1800" spc="-60" dirty="0">
                <a:latin typeface="Arial"/>
                <a:cs typeface="Arial"/>
              </a:rPr>
              <a:t>normal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consideration.”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87F2D8FE-0AD2-B5BA-2BA0-1831C2EEF6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0349165"/>
              </p:ext>
            </p:extLst>
          </p:nvPr>
        </p:nvGraphicFramePr>
        <p:xfrm>
          <a:off x="536603" y="907197"/>
          <a:ext cx="7859185" cy="3628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96142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A193E6-1791-8145-6577-BF7DBF51C4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Contacts for School of Medicine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F337F5-122B-3B36-5F33-5A63C00EA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Megan Palmer, Senior Associate Dean for Faculty Affairs and Professional Development, </a:t>
            </a:r>
            <a:r>
              <a:rPr lang="en-US" b="0" i="0" dirty="0">
                <a:solidFill>
                  <a:srgbClr val="006298"/>
                </a:solidFill>
                <a:effectLst/>
                <a:latin typeface="BentonSans Regular" panose="02000503000000020004" pitchFamily="2" charset="77"/>
                <a:hlinkClick r:id="rId2"/>
              </a:rPr>
              <a:t>mmpalmer@iu.edu</a:t>
            </a:r>
            <a:endParaRPr lang="en-US" b="0" i="0" dirty="0">
              <a:solidFill>
                <a:srgbClr val="006298"/>
              </a:solidFill>
              <a:effectLst/>
              <a:latin typeface="BentonSans Regular" panose="02000503000000020004" pitchFamily="2" charset="77"/>
            </a:endParaRPr>
          </a:p>
          <a:p>
            <a:r>
              <a:rPr lang="en-US" dirty="0"/>
              <a:t>Neelam Chand, Executive Director for Faculty Affairs, </a:t>
            </a:r>
            <a:r>
              <a:rPr lang="en-US" b="0" i="0" dirty="0">
                <a:solidFill>
                  <a:srgbClr val="006298"/>
                </a:solidFill>
                <a:effectLst/>
                <a:latin typeface="BentonSans Regular" panose="02000503000000020004" pitchFamily="2" charset="77"/>
                <a:hlinkClick r:id="rId3"/>
              </a:rPr>
              <a:t>nchand@iu.edu</a:t>
            </a:r>
            <a:endParaRPr lang="en-US" dirty="0">
              <a:solidFill>
                <a:srgbClr val="006298"/>
              </a:solidFill>
              <a:latin typeface="BentonSans Regular" panose="02000503000000020004" pitchFamily="2" charset="77"/>
            </a:endParaRPr>
          </a:p>
          <a:p>
            <a:r>
              <a:rPr lang="en-US" dirty="0"/>
              <a:t>Krista </a:t>
            </a:r>
            <a:r>
              <a:rPr lang="en-US" dirty="0" err="1"/>
              <a:t>Longtin</a:t>
            </a:r>
            <a:r>
              <a:rPr lang="en-US" dirty="0"/>
              <a:t>, Assistant Dean for Faculty Affairs and Professional Development, </a:t>
            </a:r>
            <a:r>
              <a:rPr lang="en-US" b="0" i="0" dirty="0">
                <a:solidFill>
                  <a:srgbClr val="006298"/>
                </a:solidFill>
                <a:effectLst/>
                <a:latin typeface="BentonSans Regular" panose="02000503000000020004" pitchFamily="2" charset="77"/>
                <a:hlinkClick r:id="rId4"/>
              </a:rPr>
              <a:t>klongtin@iu.edu</a:t>
            </a:r>
            <a:endParaRPr lang="en-US" b="0" i="0" dirty="0">
              <a:solidFill>
                <a:srgbClr val="006298"/>
              </a:solidFill>
              <a:effectLst/>
              <a:latin typeface="BentonSans Regular" panose="02000503000000020004" pitchFamily="2" charset="77"/>
            </a:endParaRPr>
          </a:p>
          <a:p>
            <a:endParaRPr lang="en-US" dirty="0">
              <a:solidFill>
                <a:srgbClr val="006298"/>
              </a:solidFill>
              <a:latin typeface="BentonSans Regular" panose="02000503000000020004" pitchFamily="2" charset="77"/>
            </a:endParaRPr>
          </a:p>
          <a:p>
            <a:pPr marL="0" indent="0" algn="ctr">
              <a:buNone/>
            </a:pPr>
            <a:r>
              <a:rPr lang="en-US" sz="3600" dirty="0">
                <a:hlinkClick r:id="rId5"/>
              </a:rPr>
              <a:t>https://medicine.iu.edu/faculty</a:t>
            </a:r>
            <a:r>
              <a:rPr lang="en-US" sz="3600" dirty="0">
                <a:solidFill>
                  <a:srgbClr val="006298"/>
                </a:solidFill>
                <a:latin typeface="BentonSans Regular" panose="02000503000000020004" pitchFamily="2" charset="77"/>
              </a:rPr>
              <a:t> </a:t>
            </a:r>
            <a:endParaRPr lang="en-US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E238DE-57E7-403C-B7F4-A715C9E282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82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Defining the dossier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0706" y="612290"/>
            <a:ext cx="3810289" cy="14385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dossier presents a clear case, with convincing evidence, for your promotion and / or tenure.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706" y="2029374"/>
            <a:ext cx="3933825" cy="3714750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1611086" y="1937657"/>
            <a:ext cx="2950028" cy="762000"/>
          </a:xfrm>
          <a:prstGeom prst="wedgeRectCallout">
            <a:avLst>
              <a:gd name="adj1" fmla="val 76215"/>
              <a:gd name="adj2" fmla="val 8392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What you’ve done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1582194" y="4746171"/>
            <a:ext cx="2950028" cy="762000"/>
          </a:xfrm>
          <a:prstGeom prst="wedgeRectCallout">
            <a:avLst>
              <a:gd name="adj1" fmla="val 145588"/>
              <a:gd name="adj2" fmla="val -35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That you’re </a:t>
            </a:r>
            <a:r>
              <a:rPr lang="en-US" dirty="0">
                <a:solidFill>
                  <a:srgbClr val="C00000"/>
                </a:solidFill>
              </a:rPr>
              <a:t>great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6829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AAD00-3CF6-096D-376B-9130944672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dossier, the </a:t>
            </a:r>
            <a:r>
              <a:rPr lang="en-US" dirty="0" err="1"/>
              <a:t>eDossier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91C8C-8CC6-C6B0-F968-3967AA16F7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D689CD-FCF4-FBD8-D430-EC930EABC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24" y="1976198"/>
            <a:ext cx="5253326" cy="41198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Your ”dossier” is the argument and evidence for your case.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Your “</a:t>
            </a:r>
            <a:r>
              <a:rPr lang="en-US" dirty="0" err="1"/>
              <a:t>eDossier</a:t>
            </a:r>
            <a:r>
              <a:rPr lang="en-US" dirty="0"/>
              <a:t>” is the format in which you submit 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system </a:t>
            </a:r>
            <a:r>
              <a:rPr lang="en-US" dirty="0" err="1"/>
              <a:t>eDossier</a:t>
            </a:r>
            <a:r>
              <a:rPr lang="en-US" dirty="0"/>
              <a:t> consists of MANY, MANY folders.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Don’t get lost! Don’t panic. </a:t>
            </a:r>
          </a:p>
          <a:p>
            <a:pPr marL="0" indent="0" algn="ctr">
              <a:buNone/>
            </a:pPr>
            <a:r>
              <a:rPr lang="en-US" dirty="0"/>
              <a:t>There’s flexibility built in.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D65A4D-03C6-7E3D-1F2D-DF1591FA4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353" y="1651001"/>
            <a:ext cx="2356815" cy="31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11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20268" y="0"/>
            <a:ext cx="951230" cy="2694940"/>
            <a:chOff x="620268" y="0"/>
            <a:chExt cx="951230" cy="2694940"/>
          </a:xfrm>
        </p:grpSpPr>
        <p:sp>
          <p:nvSpPr>
            <p:cNvPr id="4" name="object 4"/>
            <p:cNvSpPr/>
            <p:nvPr/>
          </p:nvSpPr>
          <p:spPr>
            <a:xfrm>
              <a:off x="620268" y="0"/>
              <a:ext cx="951230" cy="2694940"/>
            </a:xfrm>
            <a:custGeom>
              <a:avLst/>
              <a:gdLst/>
              <a:ahLst/>
              <a:cxnLst/>
              <a:rect l="l" t="t" r="r" b="b"/>
              <a:pathLst>
                <a:path w="951230" h="2694940">
                  <a:moveTo>
                    <a:pt x="950976" y="0"/>
                  </a:moveTo>
                  <a:lnTo>
                    <a:pt x="0" y="0"/>
                  </a:lnTo>
                  <a:lnTo>
                    <a:pt x="0" y="2694432"/>
                  </a:lnTo>
                  <a:lnTo>
                    <a:pt x="950976" y="2694432"/>
                  </a:lnTo>
                  <a:lnTo>
                    <a:pt x="950976" y="0"/>
                  </a:lnTo>
                  <a:close/>
                </a:path>
              </a:pathLst>
            </a:custGeom>
            <a:solidFill>
              <a:srgbClr val="9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5719" y="1729819"/>
              <a:ext cx="634365" cy="802005"/>
            </a:xfrm>
            <a:custGeom>
              <a:avLst/>
              <a:gdLst/>
              <a:ahLst/>
              <a:cxnLst/>
              <a:rect l="l" t="t" r="r" b="b"/>
              <a:pathLst>
                <a:path w="634365" h="802005">
                  <a:moveTo>
                    <a:pt x="427394" y="801549"/>
                  </a:moveTo>
                  <a:lnTo>
                    <a:pt x="207697" y="801549"/>
                  </a:lnTo>
                  <a:lnTo>
                    <a:pt x="207697" y="723805"/>
                  </a:lnTo>
                  <a:lnTo>
                    <a:pt x="254414" y="723805"/>
                  </a:lnTo>
                  <a:lnTo>
                    <a:pt x="254414" y="634041"/>
                  </a:lnTo>
                  <a:lnTo>
                    <a:pt x="122786" y="634041"/>
                  </a:lnTo>
                  <a:lnTo>
                    <a:pt x="46713" y="556287"/>
                  </a:lnTo>
                  <a:lnTo>
                    <a:pt x="46713" y="166965"/>
                  </a:lnTo>
                  <a:lnTo>
                    <a:pt x="0" y="166965"/>
                  </a:lnTo>
                  <a:lnTo>
                    <a:pt x="0" y="106595"/>
                  </a:lnTo>
                  <a:lnTo>
                    <a:pt x="206908" y="106595"/>
                  </a:lnTo>
                  <a:lnTo>
                    <a:pt x="206908" y="166965"/>
                  </a:lnTo>
                  <a:lnTo>
                    <a:pt x="165242" y="166965"/>
                  </a:lnTo>
                  <a:lnTo>
                    <a:pt x="165242" y="503187"/>
                  </a:lnTo>
                  <a:lnTo>
                    <a:pt x="254414" y="503187"/>
                  </a:lnTo>
                  <a:lnTo>
                    <a:pt x="254414" y="60369"/>
                  </a:lnTo>
                  <a:lnTo>
                    <a:pt x="207540" y="60369"/>
                  </a:lnTo>
                  <a:lnTo>
                    <a:pt x="207540" y="0"/>
                  </a:lnTo>
                  <a:lnTo>
                    <a:pt x="427473" y="0"/>
                  </a:lnTo>
                  <a:lnTo>
                    <a:pt x="427473" y="60369"/>
                  </a:lnTo>
                  <a:lnTo>
                    <a:pt x="380677" y="60369"/>
                  </a:lnTo>
                  <a:lnTo>
                    <a:pt x="380677" y="503187"/>
                  </a:lnTo>
                  <a:lnTo>
                    <a:pt x="468824" y="503187"/>
                  </a:lnTo>
                  <a:lnTo>
                    <a:pt x="468824" y="166965"/>
                  </a:lnTo>
                  <a:lnTo>
                    <a:pt x="427157" y="166965"/>
                  </a:lnTo>
                  <a:lnTo>
                    <a:pt x="427157" y="106595"/>
                  </a:lnTo>
                  <a:lnTo>
                    <a:pt x="633976" y="106595"/>
                  </a:lnTo>
                  <a:lnTo>
                    <a:pt x="633976" y="166965"/>
                  </a:lnTo>
                  <a:lnTo>
                    <a:pt x="587352" y="166965"/>
                  </a:lnTo>
                  <a:lnTo>
                    <a:pt x="587352" y="556287"/>
                  </a:lnTo>
                  <a:lnTo>
                    <a:pt x="511279" y="634041"/>
                  </a:lnTo>
                  <a:lnTo>
                    <a:pt x="380677" y="634041"/>
                  </a:lnTo>
                  <a:lnTo>
                    <a:pt x="380677" y="723805"/>
                  </a:lnTo>
                  <a:lnTo>
                    <a:pt x="427394" y="723805"/>
                  </a:lnTo>
                  <a:lnTo>
                    <a:pt x="427394" y="801549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81643" y="4014007"/>
            <a:ext cx="6361430" cy="705321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lang="en-US" sz="4400" dirty="0">
                <a:solidFill>
                  <a:srgbClr val="FFFFFF"/>
                </a:solidFill>
                <a:latin typeface="BentonSans Regular"/>
                <a:cs typeface="BentonSans Regular"/>
              </a:rPr>
              <a:t>Dossier Components</a:t>
            </a:r>
            <a:endParaRPr sz="4400" dirty="0">
              <a:latin typeface="BentonSans Regular"/>
              <a:cs typeface="Benton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884467278"/>
      </p:ext>
    </p:extLst>
  </p:cSld>
  <p:clrMapOvr>
    <a:masterClrMapping/>
  </p:clrMapOvr>
</p:sld>
</file>

<file path=ppt/theme/theme1.xml><?xml version="1.0" encoding="utf-8"?>
<a:theme xmlns:a="http://schemas.openxmlformats.org/drawingml/2006/main" name="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tonSans">
      <a:majorFont>
        <a:latin typeface="BentonSans"/>
        <a:ea typeface=""/>
        <a:cs typeface=""/>
      </a:majorFont>
      <a:minorFont>
        <a:latin typeface="Benton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2E2B60D5-EA24-9349-9D48-6823D8F78998}" vid="{10002418-964A-4948-80A3-35FEB5D87F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IUPUIndianapolis-standard-template</Template>
  <TotalTime>22556</TotalTime>
  <Words>3451</Words>
  <Application>Microsoft Macintosh PowerPoint</Application>
  <PresentationFormat>On-screen Show (4:3)</PresentationFormat>
  <Paragraphs>540</Paragraphs>
  <Slides>66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4" baseType="lpstr">
      <vt:lpstr>Arial</vt:lpstr>
      <vt:lpstr>BentonSans</vt:lpstr>
      <vt:lpstr>BentonSans (Body)</vt:lpstr>
      <vt:lpstr>BentonSans Regular</vt:lpstr>
      <vt:lpstr>Calibri</vt:lpstr>
      <vt:lpstr>Old English Text MT</vt:lpstr>
      <vt:lpstr>Wingdings</vt:lpstr>
      <vt:lpstr>Main</vt:lpstr>
      <vt:lpstr>Upcoming P&amp;T Workshops</vt:lpstr>
      <vt:lpstr>Dossier Preparation: Binned and Single Area Cases</vt:lpstr>
      <vt:lpstr>Welcome</vt:lpstr>
      <vt:lpstr>Agenda</vt:lpstr>
      <vt:lpstr>This session vs. “Excellence in…” sessions</vt:lpstr>
      <vt:lpstr>Defining the dossier</vt:lpstr>
      <vt:lpstr>Defining the dossier</vt:lpstr>
      <vt:lpstr>The dossier, the eDossier</vt:lpstr>
      <vt:lpstr>Dossier Components</vt:lpstr>
      <vt:lpstr>Candidate statement</vt:lpstr>
      <vt:lpstr>The candidate statement</vt:lpstr>
      <vt:lpstr>Candidate statement: states your case</vt:lpstr>
      <vt:lpstr>Template</vt:lpstr>
      <vt:lpstr>A template, an example</vt:lpstr>
      <vt:lpstr>IUPUI P&amp;T CV</vt:lpstr>
      <vt:lpstr>The IUPUI P&amp;T CV</vt:lpstr>
      <vt:lpstr>The IUPUI P&amp;T CV</vt:lpstr>
      <vt:lpstr>The IUPUI P&amp;T CV</vt:lpstr>
      <vt:lpstr>The IUPUI P&amp;T CV</vt:lpstr>
      <vt:lpstr>DMAI (Watermark Faculty Insight)</vt:lpstr>
      <vt:lpstr>DMAI and P&amp;T CVs</vt:lpstr>
      <vt:lpstr>Annotate the CV? Markers?</vt:lpstr>
      <vt:lpstr>New! CV Formatter</vt:lpstr>
      <vt:lpstr>If you don’t want to use DMAI</vt:lpstr>
      <vt:lpstr>Regular Sections &amp; Appendices</vt:lpstr>
      <vt:lpstr>Recap:  3 parts to your case</vt:lpstr>
      <vt:lpstr>Dossier folders</vt:lpstr>
      <vt:lpstr>Typical appendix materials</vt:lpstr>
      <vt:lpstr>The eDossier System</vt:lpstr>
      <vt:lpstr>What e-dossier looks like to candidates</vt:lpstr>
      <vt:lpstr>PowerPoint Presentation</vt:lpstr>
      <vt:lpstr>The P&amp;T Guidelines list all the sections</vt:lpstr>
      <vt:lpstr>Finalizing the dossier</vt:lpstr>
      <vt:lpstr>Why eDossier?</vt:lpstr>
      <vt:lpstr>After submission</vt:lpstr>
      <vt:lpstr>What does ‘new material’ mean?</vt:lpstr>
      <vt:lpstr>If I have something amazing happen in my review year?</vt:lpstr>
      <vt:lpstr>Critical documentation issues</vt:lpstr>
      <vt:lpstr>Binning</vt:lpstr>
      <vt:lpstr>Grants/publications/work/dissemination and the Area of Excellence</vt:lpstr>
      <vt:lpstr>Grants/publications/work/dissemination and the Area of Excellence</vt:lpstr>
      <vt:lpstr>For tenure-track faculty:</vt:lpstr>
      <vt:lpstr>Co-authorship (independence)</vt:lpstr>
      <vt:lpstr>Provide confirmatory information</vt:lpstr>
      <vt:lpstr>More on collaborator confirmation</vt:lpstr>
      <vt:lpstr>Teaching evaluations</vt:lpstr>
      <vt:lpstr>Peer evaluations</vt:lpstr>
      <vt:lpstr>Hi, I’m a professor</vt:lpstr>
      <vt:lpstr>Student evaluations</vt:lpstr>
      <vt:lpstr>Student evaluations </vt:lpstr>
      <vt:lpstr>Finalizing the dossier and eDossier</vt:lpstr>
      <vt:lpstr>Effectively presented</vt:lpstr>
      <vt:lpstr>Please Don’t</vt:lpstr>
      <vt:lpstr>Important for Campus Committee</vt:lpstr>
      <vt:lpstr>Important for Campus Committee</vt:lpstr>
      <vt:lpstr>What reviewers are thinking….</vt:lpstr>
      <vt:lpstr>Get across the finish line!</vt:lpstr>
      <vt:lpstr>Q&amp;A</vt:lpstr>
      <vt:lpstr>Side trip:</vt:lpstr>
      <vt:lpstr>Materials for external reviewers</vt:lpstr>
      <vt:lpstr>Assessing dissemination outlets</vt:lpstr>
      <vt:lpstr>Special FAQ: time in rank</vt:lpstr>
      <vt:lpstr>Does “x” work count as “in-rank”?</vt:lpstr>
      <vt:lpstr>How long do I have to be in-rank?</vt:lpstr>
      <vt:lpstr>PowerPoint Presentation</vt:lpstr>
      <vt:lpstr>Contacts for School of Medicine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Unnecessarily extra long title of presentation</dc:title>
  <dc:creator>Bryant, Angela S</dc:creator>
  <cp:lastModifiedBy>Miller, Willie M</cp:lastModifiedBy>
  <cp:revision>83</cp:revision>
  <cp:lastPrinted>2019-10-31T14:37:54Z</cp:lastPrinted>
  <dcterms:created xsi:type="dcterms:W3CDTF">2018-09-13T18:31:56Z</dcterms:created>
  <dcterms:modified xsi:type="dcterms:W3CDTF">2023-09-08T00:16:19Z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